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9" r:id="rId4"/>
    <p:sldId id="260" r:id="rId5"/>
    <p:sldId id="305" r:id="rId6"/>
    <p:sldId id="289" r:id="rId7"/>
    <p:sldId id="291" r:id="rId8"/>
    <p:sldId id="292" r:id="rId9"/>
    <p:sldId id="290" r:id="rId10"/>
    <p:sldId id="261" r:id="rId11"/>
    <p:sldId id="267" r:id="rId12"/>
    <p:sldId id="268" r:id="rId13"/>
    <p:sldId id="306" r:id="rId14"/>
    <p:sldId id="269" r:id="rId15"/>
    <p:sldId id="270" r:id="rId16"/>
    <p:sldId id="265" r:id="rId17"/>
    <p:sldId id="271" r:id="rId18"/>
    <p:sldId id="272" r:id="rId19"/>
    <p:sldId id="293" r:id="rId20"/>
    <p:sldId id="297" r:id="rId21"/>
    <p:sldId id="262" r:id="rId22"/>
    <p:sldId id="273" r:id="rId23"/>
    <p:sldId id="295" r:id="rId24"/>
    <p:sldId id="296" r:id="rId25"/>
    <p:sldId id="274" r:id="rId26"/>
    <p:sldId id="276" r:id="rId27"/>
    <p:sldId id="277" r:id="rId28"/>
    <p:sldId id="278" r:id="rId29"/>
    <p:sldId id="279" r:id="rId30"/>
    <p:sldId id="303" r:id="rId31"/>
    <p:sldId id="304" r:id="rId32"/>
    <p:sldId id="300" r:id="rId33"/>
    <p:sldId id="263" r:id="rId34"/>
    <p:sldId id="298" r:id="rId35"/>
    <p:sldId id="280" r:id="rId36"/>
    <p:sldId id="281" r:id="rId37"/>
    <p:sldId id="282" r:id="rId38"/>
    <p:sldId id="283" r:id="rId39"/>
    <p:sldId id="284" r:id="rId40"/>
    <p:sldId id="285" r:id="rId41"/>
    <p:sldId id="286" r:id="rId42"/>
    <p:sldId id="301" r:id="rId43"/>
    <p:sldId id="264" r:id="rId44"/>
    <p:sldId id="287" r:id="rId45"/>
    <p:sldId id="299" r:id="rId46"/>
    <p:sldId id="288" r:id="rId47"/>
    <p:sldId id="302"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4" autoAdjust="0"/>
    <p:restoredTop sz="94660"/>
  </p:normalViewPr>
  <p:slideViewPr>
    <p:cSldViewPr snapToGrid="0">
      <p:cViewPr varScale="1">
        <p:scale>
          <a:sx n="46" d="100"/>
          <a:sy n="46" d="100"/>
        </p:scale>
        <p:origin x="630" y="48"/>
      </p:cViewPr>
      <p:guideLst/>
    </p:cSldViewPr>
  </p:slideViewPr>
  <p:notesTextViewPr>
    <p:cViewPr>
      <p:scale>
        <a:sx n="1" d="1"/>
        <a:sy n="1" d="1"/>
      </p:scale>
      <p:origin x="0" y="0"/>
    </p:cViewPr>
  </p:notesTextViewPr>
  <p:sorterViewPr>
    <p:cViewPr>
      <p:scale>
        <a:sx n="55" d="100"/>
        <a:sy n="55" d="100"/>
      </p:scale>
      <p:origin x="0" y="-52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D8C38D-7A3C-46D0-AB51-8AF5D12BE3E9}"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B2E8-BAD0-4790-9215-8F373659643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033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8C38D-7A3C-46D0-AB51-8AF5D12BE3E9}"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301725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8C38D-7A3C-46D0-AB51-8AF5D12BE3E9}"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1132445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8C38D-7A3C-46D0-AB51-8AF5D12BE3E9}"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32321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D8C38D-7A3C-46D0-AB51-8AF5D12BE3E9}" type="datetimeFigureOut">
              <a:rPr lang="en-US" smtClean="0"/>
              <a:t>5/17/2018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C8B2E8-BAD0-4790-9215-8F373659643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7202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D8C38D-7A3C-46D0-AB51-8AF5D12BE3E9}"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1187762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D8C38D-7A3C-46D0-AB51-8AF5D12BE3E9}" type="datetimeFigureOut">
              <a:rPr lang="en-US" smtClean="0"/>
              <a:t>5/17/2018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3489979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D8C38D-7A3C-46D0-AB51-8AF5D12BE3E9}" type="datetimeFigureOut">
              <a:rPr lang="en-US" smtClean="0"/>
              <a:t>5/17/2018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101833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6D8C38D-7A3C-46D0-AB51-8AF5D12BE3E9}" type="datetimeFigureOut">
              <a:rPr lang="en-US" smtClean="0"/>
              <a:t>5/17/2018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409669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6D8C38D-7A3C-46D0-AB51-8AF5D12BE3E9}" type="datetimeFigureOut">
              <a:rPr lang="en-US" smtClean="0"/>
              <a:t>5/17/2018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0C8B2E8-BAD0-4790-9215-8F373659643E}" type="slidenum">
              <a:rPr lang="en-US" smtClean="0"/>
              <a:t>‹#›</a:t>
            </a:fld>
            <a:endParaRPr lang="en-US"/>
          </a:p>
        </p:txBody>
      </p:sp>
    </p:spTree>
    <p:extLst>
      <p:ext uri="{BB962C8B-B14F-4D97-AF65-F5344CB8AC3E}">
        <p14:creationId xmlns:p14="http://schemas.microsoft.com/office/powerpoint/2010/main" val="294278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D8C38D-7A3C-46D0-AB51-8AF5D12BE3E9}" type="datetimeFigureOut">
              <a:rPr lang="en-US" smtClean="0"/>
              <a:t>5/17/2018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C8B2E8-BAD0-4790-9215-8F373659643E}" type="slidenum">
              <a:rPr lang="en-US" smtClean="0"/>
              <a:t>‹#›</a:t>
            </a:fld>
            <a:endParaRPr lang="en-US"/>
          </a:p>
        </p:txBody>
      </p:sp>
    </p:spTree>
    <p:extLst>
      <p:ext uri="{BB962C8B-B14F-4D97-AF65-F5344CB8AC3E}">
        <p14:creationId xmlns:p14="http://schemas.microsoft.com/office/powerpoint/2010/main" val="996835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6D8C38D-7A3C-46D0-AB51-8AF5D12BE3E9}" type="datetimeFigureOut">
              <a:rPr lang="en-US" smtClean="0"/>
              <a:t>5/17/2018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0C8B2E8-BAD0-4790-9215-8F373659643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2428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qvf_ceyQDSE"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legis.state.tx.us/tlodocs/85R/billtext/pdf/SB00179F.pdf"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www.legis.state.tx.us/tlodocs/82R/billtext/pdf/HB01942F.pdf#navpanes=0"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ea.texas.gov/Texas_Schools/Safe_and_Healthy_Schools/Coordinated_School_Health/Coordinated_School_Health_-_Bullying_and_Cyber-bullying/"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PDSideINpKg"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c1WBzMLgix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ctrTitle"/>
          </p:nvPr>
        </p:nvSpPr>
        <p:spPr>
          <a:xfrm>
            <a:off x="515434" y="1266269"/>
            <a:ext cx="11227633" cy="2387600"/>
          </a:xfrm>
        </p:spPr>
        <p:txBody>
          <a:bodyPr>
            <a:noAutofit/>
          </a:bodyPr>
          <a:lstStyle/>
          <a:p>
            <a:r>
              <a:rPr lang="en-US" sz="7200" dirty="0" smtClean="0">
                <a:solidFill>
                  <a:srgbClr val="0070C0"/>
                </a:solidFill>
                <a:latin typeface="Arial Rounded MT Bold" panose="020F0704030504030204" pitchFamily="34" charset="0"/>
              </a:rPr>
              <a:t>Bobcat Time:</a:t>
            </a:r>
            <a:br>
              <a:rPr lang="en-US" sz="7200" dirty="0" smtClean="0">
                <a:solidFill>
                  <a:srgbClr val="0070C0"/>
                </a:solidFill>
                <a:latin typeface="Arial Rounded MT Bold" panose="020F0704030504030204" pitchFamily="34" charset="0"/>
              </a:rPr>
            </a:br>
            <a:r>
              <a:rPr lang="en-US" sz="5400" dirty="0" smtClean="0">
                <a:solidFill>
                  <a:srgbClr val="0070C0"/>
                </a:solidFill>
                <a:latin typeface="Arial Rounded MT Bold" panose="020F0704030504030204" pitchFamily="34" charset="0"/>
              </a:rPr>
              <a:t>No Name-Calling </a:t>
            </a:r>
            <a:r>
              <a:rPr lang="en-US" sz="5400" dirty="0" smtClean="0">
                <a:solidFill>
                  <a:srgbClr val="0070C0"/>
                </a:solidFill>
                <a:latin typeface="Arial Rounded MT Bold" panose="020F0704030504030204" pitchFamily="34" charset="0"/>
              </a:rPr>
              <a:t>Week- </a:t>
            </a:r>
            <a:br>
              <a:rPr lang="en-US" sz="5400" dirty="0" smtClean="0">
                <a:solidFill>
                  <a:srgbClr val="0070C0"/>
                </a:solidFill>
                <a:latin typeface="Arial Rounded MT Bold" panose="020F0704030504030204" pitchFamily="34" charset="0"/>
              </a:rPr>
            </a:br>
            <a:r>
              <a:rPr lang="en-US" sz="5400" dirty="0" smtClean="0">
                <a:solidFill>
                  <a:srgbClr val="0070C0"/>
                </a:solidFill>
                <a:latin typeface="Arial Rounded MT Bold" panose="020F0704030504030204" pitchFamily="34" charset="0"/>
              </a:rPr>
              <a:t>Don’t Be Mean Behind the Screen</a:t>
            </a:r>
            <a:br>
              <a:rPr lang="en-US" sz="5400" dirty="0" smtClean="0">
                <a:solidFill>
                  <a:srgbClr val="0070C0"/>
                </a:solidFill>
                <a:latin typeface="Arial Rounded MT Bold" panose="020F0704030504030204" pitchFamily="34" charset="0"/>
              </a:rPr>
            </a:br>
            <a:r>
              <a:rPr lang="en-US" sz="3600" dirty="0" smtClean="0">
                <a:solidFill>
                  <a:srgbClr val="0070C0"/>
                </a:solidFill>
                <a:latin typeface="Arial Rounded MT Bold" panose="020F0704030504030204" pitchFamily="34" charset="0"/>
              </a:rPr>
              <a:t>Bullying and Cyberbullying Awareness</a:t>
            </a:r>
            <a:endParaRPr lang="en-US" sz="3600" dirty="0">
              <a:solidFill>
                <a:srgbClr val="0070C0"/>
              </a:solidFill>
              <a:latin typeface="Arial Rounded MT Bold" panose="020F0704030504030204" pitchFamily="34" charset="0"/>
            </a:endParaRPr>
          </a:p>
        </p:txBody>
      </p:sp>
      <p:sp>
        <p:nvSpPr>
          <p:cNvPr id="7" name="Subtitle 6"/>
          <p:cNvSpPr>
            <a:spLocks noGrp="1"/>
          </p:cNvSpPr>
          <p:nvPr>
            <p:ph type="subTitle" idx="1"/>
          </p:nvPr>
        </p:nvSpPr>
        <p:spPr/>
        <p:txBody>
          <a:bodyPr>
            <a:normAutofit/>
          </a:bodyPr>
          <a:lstStyle/>
          <a:p>
            <a:r>
              <a:rPr lang="en-US" sz="4400" b="1" dirty="0" smtClean="0">
                <a:solidFill>
                  <a:srgbClr val="FFC000"/>
                </a:solidFill>
                <a:latin typeface="Arial Rounded MT Bold" panose="020F0704030504030204" pitchFamily="34" charset="0"/>
              </a:rPr>
              <a:t>January 22-26, 2018</a:t>
            </a:r>
            <a:endParaRPr lang="en-US" sz="4400" b="1" dirty="0">
              <a:solidFill>
                <a:srgbClr val="FFC000"/>
              </a:solidFill>
              <a:latin typeface="Arial Rounded MT Bold" panose="020F0704030504030204" pitchFamily="34" charset="0"/>
            </a:endParaRPr>
          </a:p>
        </p:txBody>
      </p:sp>
      <p:sp>
        <p:nvSpPr>
          <p:cNvPr id="8" name="Rectangle 7"/>
          <p:cNvSpPr/>
          <p:nvPr/>
        </p:nvSpPr>
        <p:spPr>
          <a:xfrm>
            <a:off x="342251" y="5837632"/>
            <a:ext cx="4038285" cy="369332"/>
          </a:xfrm>
          <a:prstGeom prst="rect">
            <a:avLst/>
          </a:prstGeom>
        </p:spPr>
        <p:txBody>
          <a:bodyPr wrap="none">
            <a:spAutoFit/>
          </a:bodyPr>
          <a:lstStyle/>
          <a:p>
            <a:r>
              <a:rPr lang="en-US" dirty="0"/>
              <a:t>© 2013 GLSEN NO NAME-CALLING WEEK</a:t>
            </a:r>
          </a:p>
        </p:txBody>
      </p:sp>
    </p:spTree>
    <p:extLst>
      <p:ext uri="{BB962C8B-B14F-4D97-AF65-F5344CB8AC3E}">
        <p14:creationId xmlns:p14="http://schemas.microsoft.com/office/powerpoint/2010/main" val="2628984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Tuesday: FCMS is Free from Name-Calling</a:t>
            </a:r>
            <a:endParaRPr lang="en-US" dirty="0">
              <a:solidFill>
                <a:srgbClr val="002060"/>
              </a:solidFill>
            </a:endParaRPr>
          </a:p>
        </p:txBody>
      </p:sp>
      <p:pic>
        <p:nvPicPr>
          <p:cNvPr id="8" name="Content Placeholder 7"/>
          <p:cNvPicPr>
            <a:picLocks noGrp="1" noChangeAspect="1"/>
          </p:cNvPicPr>
          <p:nvPr>
            <p:ph idx="1"/>
          </p:nvPr>
        </p:nvPicPr>
        <p:blipFill>
          <a:blip r:embed="rId3"/>
          <a:stretch>
            <a:fillRect/>
          </a:stretch>
        </p:blipFill>
        <p:spPr>
          <a:xfrm>
            <a:off x="1408634" y="2208270"/>
            <a:ext cx="9525000" cy="2762250"/>
          </a:xfrm>
          <a:prstGeom prst="rect">
            <a:avLst/>
          </a:prstGeom>
        </p:spPr>
      </p:pic>
    </p:spTree>
    <p:extLst>
      <p:ext uri="{BB962C8B-B14F-4D97-AF65-F5344CB8AC3E}">
        <p14:creationId xmlns:p14="http://schemas.microsoft.com/office/powerpoint/2010/main" val="1258142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p:txBody>
          <a:bodyPr>
            <a:normAutofit lnSpcReduction="10000"/>
          </a:bodyPr>
          <a:lstStyle/>
          <a:p>
            <a:r>
              <a:rPr lang="en-US" sz="2400" dirty="0"/>
              <a:t>LESSON PLAN: THINK BEFORE YOU ACT </a:t>
            </a:r>
            <a:endParaRPr lang="en-US" sz="2400" dirty="0" smtClean="0"/>
          </a:p>
          <a:p>
            <a:r>
              <a:rPr lang="en-US" sz="2400" dirty="0" smtClean="0"/>
              <a:t>This week Bobcats will </a:t>
            </a:r>
            <a:r>
              <a:rPr lang="en-US" sz="2400" dirty="0"/>
              <a:t>begin by articulating their values regarding conduct toward others and </a:t>
            </a:r>
            <a:r>
              <a:rPr lang="en-US" sz="2400" dirty="0" smtClean="0"/>
              <a:t>discuss these </a:t>
            </a:r>
            <a:r>
              <a:rPr lang="en-US" sz="2400" dirty="0"/>
              <a:t>statements </a:t>
            </a:r>
            <a:r>
              <a:rPr lang="en-US" sz="2400" dirty="0" smtClean="0"/>
              <a:t>as a part of personal ethics</a:t>
            </a:r>
            <a:r>
              <a:rPr lang="en-US" sz="2400" dirty="0" smtClean="0"/>
              <a:t>. We will discuss thinking about what you are posting on social media and how you can be held accountable for your actions.</a:t>
            </a:r>
            <a:endParaRPr lang="en-US" sz="2400" dirty="0" smtClean="0"/>
          </a:p>
          <a:p>
            <a:r>
              <a:rPr lang="en-US" sz="2400" dirty="0" smtClean="0"/>
              <a:t>We will discuss reasons </a:t>
            </a:r>
            <a:r>
              <a:rPr lang="en-US" sz="2400" dirty="0"/>
              <a:t>why </a:t>
            </a:r>
            <a:r>
              <a:rPr lang="en-US" sz="2400" dirty="0" smtClean="0"/>
              <a:t>students </a:t>
            </a:r>
            <a:r>
              <a:rPr lang="en-US" sz="2400" dirty="0"/>
              <a:t>sometimes stray from their values and participate in hurtful behavior, and generate alternative ways to express their feelings when tempted or pressured to bully. </a:t>
            </a:r>
            <a:endParaRPr lang="en-US" sz="2400" dirty="0" smtClean="0"/>
          </a:p>
          <a:p>
            <a:r>
              <a:rPr lang="en-US" sz="2400" dirty="0" smtClean="0"/>
              <a:t>Students </a:t>
            </a:r>
            <a:r>
              <a:rPr lang="en-US" sz="2400" dirty="0"/>
              <a:t>also </a:t>
            </a:r>
            <a:r>
              <a:rPr lang="en-US" sz="2400" dirty="0" smtClean="0"/>
              <a:t>will consider </a:t>
            </a:r>
            <a:r>
              <a:rPr lang="en-US" sz="2400" dirty="0"/>
              <a:t>the feelings of those who are targeted for bullying, and apply what </a:t>
            </a:r>
            <a:r>
              <a:rPr lang="en-US" sz="2400" dirty="0" smtClean="0"/>
              <a:t>they </a:t>
            </a:r>
            <a:r>
              <a:rPr lang="en-US" sz="2400" dirty="0"/>
              <a:t>have learned through reflection on </a:t>
            </a:r>
            <a:r>
              <a:rPr lang="en-US" sz="2400" dirty="0" smtClean="0"/>
              <a:t>bullying and name-calling scenarios.</a:t>
            </a:r>
            <a:endParaRPr lang="en-US" sz="2400" dirty="0"/>
          </a:p>
        </p:txBody>
      </p:sp>
    </p:spTree>
    <p:extLst>
      <p:ext uri="{BB962C8B-B14F-4D97-AF65-F5344CB8AC3E}">
        <p14:creationId xmlns:p14="http://schemas.microsoft.com/office/powerpoint/2010/main" val="25771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p:txBody>
          <a:bodyPr/>
          <a:lstStyle/>
          <a:p>
            <a:r>
              <a:rPr lang="en-US" sz="3200" dirty="0"/>
              <a:t>“This is the sum of duty: do naught to others which if done to thee would cause thee pain.” — from The Mahabharata, an ancient religious and historical text from </a:t>
            </a:r>
            <a:r>
              <a:rPr lang="en-US" sz="3200" dirty="0" smtClean="0"/>
              <a:t>India</a:t>
            </a:r>
          </a:p>
          <a:p>
            <a:r>
              <a:rPr lang="en-US" sz="3200" dirty="0" smtClean="0"/>
              <a:t>What does this quote mean to you?</a:t>
            </a:r>
          </a:p>
          <a:p>
            <a:endParaRPr lang="en-US" sz="3200" dirty="0"/>
          </a:p>
          <a:p>
            <a:endParaRPr lang="en-US" dirty="0"/>
          </a:p>
        </p:txBody>
      </p:sp>
    </p:spTree>
    <p:extLst>
      <p:ext uri="{BB962C8B-B14F-4D97-AF65-F5344CB8AC3E}">
        <p14:creationId xmlns:p14="http://schemas.microsoft.com/office/powerpoint/2010/main" val="4164548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p:txBody>
          <a:bodyPr/>
          <a:lstStyle/>
          <a:p>
            <a:r>
              <a:rPr lang="en-US" sz="3200" dirty="0" smtClean="0"/>
              <a:t>View the following PSA “</a:t>
            </a:r>
            <a:r>
              <a:rPr lang="en-US" sz="3200" dirty="0" err="1" smtClean="0"/>
              <a:t>Cyberbulling</a:t>
            </a:r>
            <a:r>
              <a:rPr lang="en-US" sz="3200" dirty="0" smtClean="0"/>
              <a:t> PSA”.</a:t>
            </a:r>
          </a:p>
          <a:p>
            <a:r>
              <a:rPr lang="en-US" sz="3200" dirty="0">
                <a:hlinkClick r:id="rId3"/>
              </a:rPr>
              <a:t>https://</a:t>
            </a:r>
            <a:r>
              <a:rPr lang="en-US" sz="3200" dirty="0" smtClean="0">
                <a:hlinkClick r:id="rId3"/>
              </a:rPr>
              <a:t>www.youtube.com/watch?v=qvf_ceyQDSE</a:t>
            </a:r>
            <a:endParaRPr lang="en-US" sz="3200" dirty="0" smtClean="0"/>
          </a:p>
          <a:p>
            <a:endParaRPr lang="en-US" sz="3200" dirty="0" smtClean="0"/>
          </a:p>
          <a:p>
            <a:pPr marL="514350" indent="-514350">
              <a:buFont typeface="+mj-lt"/>
              <a:buAutoNum type="arabicPeriod"/>
            </a:pPr>
            <a:r>
              <a:rPr lang="en-US" sz="2800" dirty="0" smtClean="0"/>
              <a:t>How does this video make you feel?</a:t>
            </a:r>
          </a:p>
          <a:p>
            <a:pPr marL="514350" indent="-514350">
              <a:buFont typeface="+mj-lt"/>
              <a:buAutoNum type="arabicPeriod"/>
            </a:pPr>
            <a:r>
              <a:rPr lang="en-US" sz="2800" dirty="0" smtClean="0"/>
              <a:t>What did you think about the way the comments </a:t>
            </a:r>
            <a:r>
              <a:rPr lang="en-US" sz="2800" dirty="0" err="1" smtClean="0"/>
              <a:t>alost</a:t>
            </a:r>
            <a:r>
              <a:rPr lang="en-US" sz="2800" dirty="0" smtClean="0"/>
              <a:t> covered the person up?</a:t>
            </a:r>
            <a:endParaRPr lang="en-US" sz="2800" dirty="0" smtClean="0"/>
          </a:p>
          <a:p>
            <a:endParaRPr lang="en-US" sz="3200" dirty="0"/>
          </a:p>
          <a:p>
            <a:endParaRPr lang="en-US" dirty="0"/>
          </a:p>
        </p:txBody>
      </p:sp>
    </p:spTree>
    <p:extLst>
      <p:ext uri="{BB962C8B-B14F-4D97-AF65-F5344CB8AC3E}">
        <p14:creationId xmlns:p14="http://schemas.microsoft.com/office/powerpoint/2010/main" val="89692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a:xfrm>
            <a:off x="1097280" y="1830744"/>
            <a:ext cx="10058400" cy="4023360"/>
          </a:xfrm>
        </p:spPr>
        <p:txBody>
          <a:bodyPr>
            <a:normAutofit/>
          </a:bodyPr>
          <a:lstStyle/>
          <a:p>
            <a:r>
              <a:rPr lang="en-US" sz="2800" dirty="0"/>
              <a:t>Read the following questions </a:t>
            </a:r>
            <a:r>
              <a:rPr lang="en-US" sz="2800" dirty="0" smtClean="0"/>
              <a:t>SLOWLY. Students…mentally </a:t>
            </a:r>
            <a:r>
              <a:rPr lang="en-US" sz="2800" dirty="0"/>
              <a:t>reflect on </a:t>
            </a:r>
            <a:r>
              <a:rPr lang="en-US" sz="2800" dirty="0" smtClean="0"/>
              <a:t>an answer. You do not have to answer out-loud.</a:t>
            </a:r>
          </a:p>
          <a:p>
            <a:r>
              <a:rPr lang="en-US" sz="2800" dirty="0" smtClean="0"/>
              <a:t>Have you </a:t>
            </a:r>
            <a:r>
              <a:rPr lang="en-US" sz="2800" dirty="0" smtClean="0"/>
              <a:t>ever…in person or online…</a:t>
            </a:r>
            <a:endParaRPr lang="en-US" sz="2800" dirty="0" smtClean="0"/>
          </a:p>
          <a:p>
            <a:r>
              <a:rPr lang="en-US" sz="2800" dirty="0" smtClean="0"/>
              <a:t>• </a:t>
            </a:r>
            <a:r>
              <a:rPr lang="en-US" sz="2800" dirty="0"/>
              <a:t>Put down someone who did not fit in socially? </a:t>
            </a:r>
            <a:endParaRPr lang="en-US" sz="2800" dirty="0" smtClean="0"/>
          </a:p>
          <a:p>
            <a:r>
              <a:rPr lang="en-US" sz="2800" dirty="0" smtClean="0"/>
              <a:t>• </a:t>
            </a:r>
            <a:r>
              <a:rPr lang="en-US" sz="2800" dirty="0"/>
              <a:t>Made fun of someone different than you? </a:t>
            </a:r>
            <a:endParaRPr lang="en-US" sz="2800" dirty="0" smtClean="0"/>
          </a:p>
          <a:p>
            <a:r>
              <a:rPr lang="en-US" sz="2800" dirty="0" smtClean="0"/>
              <a:t>• </a:t>
            </a:r>
            <a:r>
              <a:rPr lang="en-US" sz="2800" dirty="0"/>
              <a:t>Told a joke based on race, religion, or sexual orientation? </a:t>
            </a:r>
            <a:endParaRPr lang="en-US" sz="2800" dirty="0" smtClean="0"/>
          </a:p>
          <a:p>
            <a:r>
              <a:rPr lang="en-US" sz="2800" dirty="0" smtClean="0"/>
              <a:t>• </a:t>
            </a:r>
            <a:r>
              <a:rPr lang="en-US" sz="2800" dirty="0"/>
              <a:t>Verbalized a stereotype about a group of people? </a:t>
            </a:r>
            <a:endParaRPr lang="en-US" sz="2800" dirty="0" smtClean="0"/>
          </a:p>
        </p:txBody>
      </p:sp>
    </p:spTree>
    <p:extLst>
      <p:ext uri="{BB962C8B-B14F-4D97-AF65-F5344CB8AC3E}">
        <p14:creationId xmlns:p14="http://schemas.microsoft.com/office/powerpoint/2010/main" val="2401897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p:txBody>
          <a:bodyPr>
            <a:normAutofit/>
          </a:bodyPr>
          <a:lstStyle/>
          <a:p>
            <a:r>
              <a:rPr lang="en-US" sz="2800" dirty="0" err="1"/>
              <a:t>Continuted</a:t>
            </a:r>
            <a:r>
              <a:rPr lang="en-US" sz="2800" dirty="0"/>
              <a:t>…Have you ever…in person or online…</a:t>
            </a:r>
          </a:p>
          <a:p>
            <a:pPr>
              <a:buFont typeface="Wingdings" panose="05000000000000000000" pitchFamily="2" charset="2"/>
              <a:buChar char="Ø"/>
            </a:pPr>
            <a:r>
              <a:rPr lang="en-US" sz="2800" dirty="0" smtClean="0"/>
              <a:t> </a:t>
            </a:r>
            <a:r>
              <a:rPr lang="en-US" sz="2800" dirty="0" smtClean="0"/>
              <a:t>Spread </a:t>
            </a:r>
            <a:r>
              <a:rPr lang="en-US" sz="2800" dirty="0"/>
              <a:t>a negative rumor or gossip? </a:t>
            </a:r>
            <a:endParaRPr lang="en-US" sz="2800" dirty="0" smtClean="0"/>
          </a:p>
          <a:p>
            <a:pPr>
              <a:buFont typeface="Wingdings" panose="05000000000000000000" pitchFamily="2" charset="2"/>
              <a:buChar char="Ø"/>
            </a:pPr>
            <a:r>
              <a:rPr lang="en-US" sz="2800" dirty="0" smtClean="0"/>
              <a:t> Told </a:t>
            </a:r>
            <a:r>
              <a:rPr lang="en-US" sz="2800" dirty="0"/>
              <a:t>someone they were not included in an activity or social event? </a:t>
            </a:r>
            <a:endParaRPr lang="en-US" sz="2800" dirty="0" smtClean="0"/>
          </a:p>
          <a:p>
            <a:pPr>
              <a:buFont typeface="Wingdings" panose="05000000000000000000" pitchFamily="2" charset="2"/>
              <a:buChar char="Ø"/>
            </a:pPr>
            <a:r>
              <a:rPr lang="en-US" sz="2800" dirty="0" smtClean="0"/>
              <a:t> Threatened </a:t>
            </a:r>
            <a:r>
              <a:rPr lang="en-US" sz="2800" dirty="0"/>
              <a:t>or verbally intimidated someone weaker than you? </a:t>
            </a:r>
            <a:endParaRPr lang="en-US" sz="2800" dirty="0" smtClean="0"/>
          </a:p>
          <a:p>
            <a:pPr>
              <a:buFont typeface="Wingdings" panose="05000000000000000000" pitchFamily="2" charset="2"/>
              <a:buChar char="Ø"/>
            </a:pPr>
            <a:r>
              <a:rPr lang="en-US" sz="2800" dirty="0" smtClean="0"/>
              <a:t> </a:t>
            </a:r>
            <a:r>
              <a:rPr lang="en-US" sz="2800" dirty="0"/>
              <a:t>Followed up a cruel comment by physically touching or hurting another person? </a:t>
            </a:r>
            <a:endParaRPr lang="en-US" sz="2800" dirty="0" smtClean="0"/>
          </a:p>
          <a:p>
            <a:pPr>
              <a:buFont typeface="Wingdings" panose="05000000000000000000" pitchFamily="2" charset="2"/>
              <a:buChar char="Ø"/>
            </a:pPr>
            <a:r>
              <a:rPr lang="en-US" sz="2800" dirty="0" smtClean="0"/>
              <a:t>Harassed someone online using social media?</a:t>
            </a:r>
            <a:endParaRPr lang="en-US" sz="2800" dirty="0"/>
          </a:p>
        </p:txBody>
      </p:sp>
    </p:spTree>
    <p:extLst>
      <p:ext uri="{BB962C8B-B14F-4D97-AF65-F5344CB8AC3E}">
        <p14:creationId xmlns:p14="http://schemas.microsoft.com/office/powerpoint/2010/main" val="403429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p:txBody>
          <a:bodyPr/>
          <a:lstStyle/>
          <a:p>
            <a:r>
              <a:rPr lang="en-US" dirty="0">
                <a:solidFill>
                  <a:srgbClr val="002060"/>
                </a:solidFill>
              </a:rPr>
              <a:t>Tuesday: FCMS is Free from Name-Calling</a:t>
            </a:r>
          </a:p>
        </p:txBody>
      </p:sp>
      <p:sp>
        <p:nvSpPr>
          <p:cNvPr id="7" name="Content Placeholder 6"/>
          <p:cNvSpPr>
            <a:spLocks noGrp="1"/>
          </p:cNvSpPr>
          <p:nvPr>
            <p:ph sz="half" idx="1"/>
          </p:nvPr>
        </p:nvSpPr>
        <p:spPr>
          <a:xfrm>
            <a:off x="1047812" y="1845734"/>
            <a:ext cx="5323008" cy="4023359"/>
          </a:xfrm>
        </p:spPr>
        <p:txBody>
          <a:bodyPr>
            <a:normAutofit/>
          </a:bodyPr>
          <a:lstStyle/>
          <a:p>
            <a:pPr marL="0" indent="0">
              <a:buNone/>
            </a:pPr>
            <a:r>
              <a:rPr lang="en-US" dirty="0" smtClean="0"/>
              <a:t>Reflect back on the questions we just heard. </a:t>
            </a:r>
            <a:r>
              <a:rPr lang="en-US" dirty="0" smtClean="0">
                <a:sym typeface="Wingdings" panose="05000000000000000000" pitchFamily="2" charset="2"/>
              </a:rPr>
              <a:t></a:t>
            </a:r>
            <a:r>
              <a:rPr lang="en-US" dirty="0" smtClean="0"/>
              <a:t> </a:t>
            </a:r>
          </a:p>
          <a:p>
            <a:pPr marL="0" indent="0">
              <a:buNone/>
            </a:pPr>
            <a:r>
              <a:rPr lang="en-US" dirty="0" smtClean="0"/>
              <a:t>• When and where did it happen?</a:t>
            </a:r>
          </a:p>
          <a:p>
            <a:pPr marL="0" indent="0">
              <a:buNone/>
            </a:pPr>
            <a:r>
              <a:rPr lang="en-US" dirty="0" smtClean="0"/>
              <a:t>• Who else was there?</a:t>
            </a:r>
          </a:p>
          <a:p>
            <a:pPr marL="0" indent="0">
              <a:buNone/>
            </a:pPr>
            <a:r>
              <a:rPr lang="en-US" dirty="0" smtClean="0"/>
              <a:t>• How did it end?</a:t>
            </a:r>
          </a:p>
          <a:p>
            <a:pPr marL="0" indent="0">
              <a:buNone/>
            </a:pPr>
            <a:r>
              <a:rPr lang="en-US" dirty="0" smtClean="0"/>
              <a:t>• How did you want it to end?</a:t>
            </a:r>
          </a:p>
          <a:p>
            <a:pPr marL="0" indent="0">
              <a:buNone/>
            </a:pPr>
            <a:r>
              <a:rPr lang="en-US" dirty="0" smtClean="0"/>
              <a:t>• What could have been done differently?</a:t>
            </a:r>
          </a:p>
          <a:p>
            <a:pPr marL="0" indent="0">
              <a:buNone/>
            </a:pPr>
            <a:r>
              <a:rPr lang="en-US" dirty="0" smtClean="0"/>
              <a:t>• What is a safe way to end a name‐calling situation? </a:t>
            </a:r>
          </a:p>
          <a:p>
            <a:endParaRPr lang="en-US" dirty="0"/>
          </a:p>
        </p:txBody>
      </p:sp>
      <p:sp>
        <p:nvSpPr>
          <p:cNvPr id="2" name="Content Placeholder 1"/>
          <p:cNvSpPr>
            <a:spLocks noGrp="1"/>
          </p:cNvSpPr>
          <p:nvPr>
            <p:ph sz="half" idx="2"/>
          </p:nvPr>
        </p:nvSpPr>
        <p:spPr>
          <a:xfrm>
            <a:off x="6970426" y="1845733"/>
            <a:ext cx="4185254" cy="4023360"/>
          </a:xfrm>
        </p:spPr>
        <p:txBody>
          <a:bodyPr>
            <a:normAutofit/>
          </a:bodyPr>
          <a:lstStyle/>
          <a:p>
            <a:r>
              <a:rPr lang="en-US" dirty="0"/>
              <a:t>• Put down someone who did not fit in socially? </a:t>
            </a:r>
            <a:r>
              <a:rPr lang="en-US" dirty="0" smtClean="0"/>
              <a:t>• </a:t>
            </a:r>
            <a:r>
              <a:rPr lang="en-US" dirty="0"/>
              <a:t>Made fun of someone different than you? </a:t>
            </a:r>
            <a:r>
              <a:rPr lang="en-US" dirty="0" smtClean="0"/>
              <a:t>• </a:t>
            </a:r>
            <a:r>
              <a:rPr lang="en-US" dirty="0"/>
              <a:t>Told a joke based on race, religion, or sexual orientation? </a:t>
            </a:r>
            <a:r>
              <a:rPr lang="en-US" dirty="0" smtClean="0"/>
              <a:t>• </a:t>
            </a:r>
            <a:r>
              <a:rPr lang="en-US" dirty="0"/>
              <a:t>Verbalized a stereotype about a group of people? </a:t>
            </a:r>
            <a:r>
              <a:rPr lang="en-US" dirty="0" smtClean="0"/>
              <a:t>• </a:t>
            </a:r>
            <a:r>
              <a:rPr lang="en-US" dirty="0"/>
              <a:t>Spread a negative rumor or gossip? • Told someone they were not included in an activity or social event? • Threatened or verbally intimidated someone weaker than you? • Followed up a cruel comment by physically touching or hurting another person? </a:t>
            </a:r>
          </a:p>
          <a:p>
            <a:endParaRPr lang="en-US" dirty="0"/>
          </a:p>
        </p:txBody>
      </p:sp>
    </p:spTree>
    <p:extLst>
      <p:ext uri="{BB962C8B-B14F-4D97-AF65-F5344CB8AC3E}">
        <p14:creationId xmlns:p14="http://schemas.microsoft.com/office/powerpoint/2010/main" val="3944566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p:txBody>
          <a:bodyPr>
            <a:normAutofit/>
          </a:bodyPr>
          <a:lstStyle/>
          <a:p>
            <a:r>
              <a:rPr lang="en-US" sz="2800" dirty="0" smtClean="0"/>
              <a:t>All </a:t>
            </a:r>
            <a:r>
              <a:rPr lang="en-US" sz="2800" dirty="0"/>
              <a:t>of us sometimes stray from our values and behave in ways that we know, deep down, are not right. Name-calling and bullying are examples of behaviors that we know are wrong, but that we sometimes participate in </a:t>
            </a:r>
            <a:r>
              <a:rPr lang="en-US" sz="2800" dirty="0" smtClean="0"/>
              <a:t>anyway.</a:t>
            </a:r>
            <a:endParaRPr lang="en-US" sz="2800" dirty="0"/>
          </a:p>
        </p:txBody>
      </p:sp>
    </p:spTree>
    <p:extLst>
      <p:ext uri="{BB962C8B-B14F-4D97-AF65-F5344CB8AC3E}">
        <p14:creationId xmlns:p14="http://schemas.microsoft.com/office/powerpoint/2010/main" val="3556208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p:txBody>
          <a:bodyPr>
            <a:normAutofit/>
          </a:bodyPr>
          <a:lstStyle/>
          <a:p>
            <a:r>
              <a:rPr lang="en-US" sz="2800" dirty="0" smtClean="0">
                <a:solidFill>
                  <a:srgbClr val="002060"/>
                </a:solidFill>
              </a:rPr>
              <a:t>All </a:t>
            </a:r>
            <a:r>
              <a:rPr lang="en-US" sz="2800" dirty="0">
                <a:solidFill>
                  <a:srgbClr val="002060"/>
                </a:solidFill>
              </a:rPr>
              <a:t>of us sometimes stray from our values and behave in ways that we know, deep down, are not right. Name-calling and bullying are examples of behaviors that we know are wrong, but that we sometimes participate in </a:t>
            </a:r>
            <a:r>
              <a:rPr lang="en-US" sz="2800" dirty="0" smtClean="0">
                <a:solidFill>
                  <a:srgbClr val="002060"/>
                </a:solidFill>
              </a:rPr>
              <a:t>anyway.</a:t>
            </a:r>
          </a:p>
          <a:p>
            <a:r>
              <a:rPr lang="en-US" sz="2800" dirty="0" smtClean="0">
                <a:solidFill>
                  <a:srgbClr val="002060"/>
                </a:solidFill>
              </a:rPr>
              <a:t>What are some </a:t>
            </a:r>
            <a:r>
              <a:rPr lang="en-US" sz="2800" dirty="0">
                <a:solidFill>
                  <a:srgbClr val="002060"/>
                </a:solidFill>
              </a:rPr>
              <a:t>of the reasons why </a:t>
            </a:r>
            <a:r>
              <a:rPr lang="en-US" sz="2800" dirty="0" smtClean="0">
                <a:solidFill>
                  <a:srgbClr val="002060"/>
                </a:solidFill>
              </a:rPr>
              <a:t>people </a:t>
            </a:r>
            <a:r>
              <a:rPr lang="en-US" sz="2800" dirty="0">
                <a:solidFill>
                  <a:srgbClr val="002060"/>
                </a:solidFill>
              </a:rPr>
              <a:t>sometimes participate in bullying behavior </a:t>
            </a:r>
            <a:r>
              <a:rPr lang="en-US" sz="2800" dirty="0" smtClean="0">
                <a:solidFill>
                  <a:srgbClr val="002060"/>
                </a:solidFill>
              </a:rPr>
              <a:t>and call other people names even </a:t>
            </a:r>
            <a:r>
              <a:rPr lang="en-US" sz="2800" dirty="0">
                <a:solidFill>
                  <a:srgbClr val="002060"/>
                </a:solidFill>
              </a:rPr>
              <a:t>though they know it is hurtful to </a:t>
            </a:r>
            <a:r>
              <a:rPr lang="en-US" sz="2800" dirty="0" smtClean="0">
                <a:solidFill>
                  <a:srgbClr val="002060"/>
                </a:solidFill>
              </a:rPr>
              <a:t>others? </a:t>
            </a:r>
          </a:p>
        </p:txBody>
      </p:sp>
    </p:spTree>
    <p:extLst>
      <p:ext uri="{BB962C8B-B14F-4D97-AF65-F5344CB8AC3E}">
        <p14:creationId xmlns:p14="http://schemas.microsoft.com/office/powerpoint/2010/main" val="387538106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Tuesday: FCMS is Free from Name-Calling</a:t>
            </a:r>
          </a:p>
        </p:txBody>
      </p:sp>
      <p:sp>
        <p:nvSpPr>
          <p:cNvPr id="2" name="Content Placeholder 1"/>
          <p:cNvSpPr>
            <a:spLocks noGrp="1"/>
          </p:cNvSpPr>
          <p:nvPr>
            <p:ph idx="1"/>
          </p:nvPr>
        </p:nvSpPr>
        <p:spPr>
          <a:xfrm>
            <a:off x="1097280" y="1845734"/>
            <a:ext cx="10058400" cy="4023360"/>
          </a:xfrm>
        </p:spPr>
        <p:txBody>
          <a:bodyPr>
            <a:normAutofit lnSpcReduction="10000"/>
          </a:bodyPr>
          <a:lstStyle/>
          <a:p>
            <a:r>
              <a:rPr lang="en-US" sz="2800" dirty="0" smtClean="0"/>
              <a:t>What will YOU do this week to help keep FCMS FREE from name-calling?</a:t>
            </a:r>
          </a:p>
          <a:p>
            <a:endParaRPr lang="en-US" sz="2800" dirty="0" smtClean="0"/>
          </a:p>
          <a:p>
            <a:r>
              <a:rPr lang="en-US" sz="2800" dirty="0" smtClean="0"/>
              <a:t>You have the freedom to ignore name-calling and use it to make you strive to be stronger. </a:t>
            </a:r>
          </a:p>
          <a:p>
            <a:r>
              <a:rPr lang="en-US" sz="2800" dirty="0" smtClean="0"/>
              <a:t>You have the freedom to tell someone that you don’t like it when they call you names or make fun of you in any way.</a:t>
            </a:r>
          </a:p>
          <a:p>
            <a:r>
              <a:rPr lang="en-US" sz="2800" b="1" dirty="0">
                <a:solidFill>
                  <a:srgbClr val="002060"/>
                </a:solidFill>
              </a:rPr>
              <a:t>If time, maybe student or teacher can share a personal story or experience.</a:t>
            </a:r>
          </a:p>
          <a:p>
            <a:endParaRPr lang="en-US" sz="2800" dirty="0" smtClean="0"/>
          </a:p>
          <a:p>
            <a:endParaRPr lang="en-US" sz="2800" dirty="0"/>
          </a:p>
        </p:txBody>
      </p:sp>
    </p:spTree>
    <p:extLst>
      <p:ext uri="{BB962C8B-B14F-4D97-AF65-F5344CB8AC3E}">
        <p14:creationId xmlns:p14="http://schemas.microsoft.com/office/powerpoint/2010/main" val="2209601178"/>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pic>
        <p:nvPicPr>
          <p:cNvPr id="8" name="Content Placeholder 7"/>
          <p:cNvPicPr>
            <a:picLocks noGrp="1" noChangeAspect="1"/>
          </p:cNvPicPr>
          <p:nvPr>
            <p:ph idx="1"/>
          </p:nvPr>
        </p:nvPicPr>
        <p:blipFill>
          <a:blip r:embed="rId3"/>
          <a:stretch>
            <a:fillRect/>
          </a:stretch>
        </p:blipFill>
        <p:spPr>
          <a:xfrm>
            <a:off x="1408634" y="2208270"/>
            <a:ext cx="9525000" cy="2762250"/>
          </a:xfrm>
          <a:prstGeom prst="rect">
            <a:avLst/>
          </a:prstGeom>
        </p:spPr>
      </p:pic>
    </p:spTree>
    <p:extLst>
      <p:ext uri="{BB962C8B-B14F-4D97-AF65-F5344CB8AC3E}">
        <p14:creationId xmlns:p14="http://schemas.microsoft.com/office/powerpoint/2010/main" val="1924519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No Name-Calling Week</a:t>
            </a:r>
            <a:endParaRPr lang="en-US" dirty="0">
              <a:solidFill>
                <a:srgbClr val="002060"/>
              </a:solidFill>
            </a:endParaRPr>
          </a:p>
        </p:txBody>
      </p:sp>
      <p:sp>
        <p:nvSpPr>
          <p:cNvPr id="7" name="Content Placeholder 6"/>
          <p:cNvSpPr>
            <a:spLocks noGrp="1"/>
          </p:cNvSpPr>
          <p:nvPr>
            <p:ph idx="1"/>
          </p:nvPr>
        </p:nvSpPr>
        <p:spPr>
          <a:xfrm>
            <a:off x="1097279" y="2012430"/>
            <a:ext cx="5303520" cy="4023360"/>
          </a:xfrm>
        </p:spPr>
        <p:txBody>
          <a:bodyPr>
            <a:normAutofit/>
          </a:bodyPr>
          <a:lstStyle/>
          <a:p>
            <a:r>
              <a:rPr lang="en-US" sz="3200" dirty="0" smtClean="0"/>
              <a:t>Tomorrow, Wednesday Jan. 24</a:t>
            </a:r>
          </a:p>
          <a:p>
            <a:r>
              <a:rPr lang="en-US" sz="3200" dirty="0" smtClean="0"/>
              <a:t>It’s Team Up against Name-Calling Day!</a:t>
            </a:r>
          </a:p>
          <a:p>
            <a:r>
              <a:rPr lang="en-US" sz="3200" dirty="0" smtClean="0">
                <a:solidFill>
                  <a:srgbClr val="002060"/>
                </a:solidFill>
              </a:rPr>
              <a:t>Wear your favorite pro or college team jersey! </a:t>
            </a:r>
            <a:endParaRPr lang="en-US" sz="3200" dirty="0">
              <a:solidFill>
                <a:srgbClr val="002060"/>
              </a:solidFill>
            </a:endParaRPr>
          </a:p>
          <a:p>
            <a:r>
              <a:rPr lang="en-US" sz="3600" dirty="0" smtClean="0"/>
              <a:t> </a:t>
            </a:r>
          </a:p>
        </p:txBody>
      </p:sp>
      <p:pic>
        <p:nvPicPr>
          <p:cNvPr id="8" name="Picture 7"/>
          <p:cNvPicPr>
            <a:picLocks noChangeAspect="1"/>
          </p:cNvPicPr>
          <p:nvPr/>
        </p:nvPicPr>
        <p:blipFill>
          <a:blip r:embed="rId3"/>
          <a:stretch>
            <a:fillRect/>
          </a:stretch>
        </p:blipFill>
        <p:spPr>
          <a:xfrm>
            <a:off x="6510499" y="2083274"/>
            <a:ext cx="5060567" cy="3012242"/>
          </a:xfrm>
          <a:prstGeom prst="rect">
            <a:avLst/>
          </a:prstGeom>
        </p:spPr>
      </p:pic>
    </p:spTree>
    <p:extLst>
      <p:ext uri="{BB962C8B-B14F-4D97-AF65-F5344CB8AC3E}">
        <p14:creationId xmlns:p14="http://schemas.microsoft.com/office/powerpoint/2010/main" val="572318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pic>
        <p:nvPicPr>
          <p:cNvPr id="8" name="Content Placeholder 7"/>
          <p:cNvPicPr>
            <a:picLocks noGrp="1" noChangeAspect="1"/>
          </p:cNvPicPr>
          <p:nvPr>
            <p:ph idx="1"/>
          </p:nvPr>
        </p:nvPicPr>
        <p:blipFill>
          <a:blip r:embed="rId3"/>
          <a:stretch>
            <a:fillRect/>
          </a:stretch>
        </p:blipFill>
        <p:spPr>
          <a:xfrm>
            <a:off x="1408634" y="2208270"/>
            <a:ext cx="9525000" cy="2762250"/>
          </a:xfrm>
          <a:prstGeom prst="rect">
            <a:avLst/>
          </a:prstGeom>
        </p:spPr>
      </p:pic>
    </p:spTree>
    <p:extLst>
      <p:ext uri="{BB962C8B-B14F-4D97-AF65-F5344CB8AC3E}">
        <p14:creationId xmlns:p14="http://schemas.microsoft.com/office/powerpoint/2010/main" val="1344615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1097279" y="1845734"/>
            <a:ext cx="10340215" cy="4023360"/>
          </a:xfrm>
        </p:spPr>
        <p:txBody>
          <a:bodyPr>
            <a:normAutofit/>
          </a:bodyPr>
          <a:lstStyle/>
          <a:p>
            <a:r>
              <a:rPr lang="en-US" sz="2800" dirty="0">
                <a:solidFill>
                  <a:schemeClr val="tx1">
                    <a:lumMod val="95000"/>
                    <a:lumOff val="5000"/>
                  </a:schemeClr>
                </a:solidFill>
              </a:rPr>
              <a:t>Yesterday we talked about some reasons why people might participate in bullying behavior and call other people names even though they know it is hurtful.</a:t>
            </a:r>
          </a:p>
          <a:p>
            <a:r>
              <a:rPr lang="en-US" sz="2800" dirty="0" smtClean="0">
                <a:solidFill>
                  <a:schemeClr val="tx1">
                    <a:lumMod val="95000"/>
                    <a:lumOff val="5000"/>
                  </a:schemeClr>
                </a:solidFill>
              </a:rPr>
              <a:t> </a:t>
            </a:r>
            <a:endParaRPr lang="en-US" sz="2800" b="1" dirty="0">
              <a:solidFill>
                <a:schemeClr val="tx1">
                  <a:lumMod val="95000"/>
                  <a:lumOff val="5000"/>
                </a:schemeClr>
              </a:solidFill>
            </a:endParaRPr>
          </a:p>
          <a:p>
            <a:endParaRPr lang="en-US" sz="2800" dirty="0">
              <a:solidFill>
                <a:schemeClr val="tx1">
                  <a:lumMod val="95000"/>
                  <a:lumOff val="5000"/>
                </a:schemeClr>
              </a:solidFill>
            </a:endParaRPr>
          </a:p>
        </p:txBody>
      </p:sp>
    </p:spTree>
    <p:extLst>
      <p:ext uri="{BB962C8B-B14F-4D97-AF65-F5344CB8AC3E}">
        <p14:creationId xmlns:p14="http://schemas.microsoft.com/office/powerpoint/2010/main" val="357564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749510" y="1737360"/>
            <a:ext cx="10822897" cy="3823991"/>
          </a:xfrm>
        </p:spPr>
        <p:txBody>
          <a:bodyPr>
            <a:noAutofit/>
          </a:bodyPr>
          <a:lstStyle/>
          <a:p>
            <a:r>
              <a:rPr lang="en-US" sz="2400" dirty="0" smtClean="0">
                <a:solidFill>
                  <a:schemeClr val="tx1"/>
                </a:solidFill>
              </a:rPr>
              <a:t>Yesterday we talked about </a:t>
            </a:r>
            <a:r>
              <a:rPr lang="en-US" sz="2400" dirty="0">
                <a:solidFill>
                  <a:schemeClr val="tx1"/>
                </a:solidFill>
              </a:rPr>
              <a:t>s</a:t>
            </a:r>
            <a:r>
              <a:rPr lang="en-US" sz="2400" dirty="0" smtClean="0">
                <a:solidFill>
                  <a:schemeClr val="tx1"/>
                </a:solidFill>
              </a:rPr>
              <a:t>ome reasons </a:t>
            </a:r>
            <a:r>
              <a:rPr lang="en-US" sz="2400" dirty="0">
                <a:solidFill>
                  <a:schemeClr val="tx1"/>
                </a:solidFill>
              </a:rPr>
              <a:t>why people </a:t>
            </a:r>
            <a:r>
              <a:rPr lang="en-US" sz="2400" dirty="0" smtClean="0">
                <a:solidFill>
                  <a:schemeClr val="tx1"/>
                </a:solidFill>
              </a:rPr>
              <a:t>might </a:t>
            </a:r>
            <a:r>
              <a:rPr lang="en-US" sz="2400" dirty="0">
                <a:solidFill>
                  <a:schemeClr val="tx1"/>
                </a:solidFill>
              </a:rPr>
              <a:t>participate in bullying behavior and call other people names even though they know it is </a:t>
            </a:r>
            <a:r>
              <a:rPr lang="en-US" sz="2400" dirty="0" smtClean="0">
                <a:solidFill>
                  <a:schemeClr val="tx1"/>
                </a:solidFill>
              </a:rPr>
              <a:t>hurtful.</a:t>
            </a:r>
          </a:p>
          <a:p>
            <a:r>
              <a:rPr lang="en-US" sz="2400" u="sng" dirty="0">
                <a:solidFill>
                  <a:schemeClr val="tx1"/>
                </a:solidFill>
              </a:rPr>
              <a:t>Some reasons people bully and call other people names:</a:t>
            </a:r>
          </a:p>
          <a:p>
            <a:pPr>
              <a:buFont typeface="Wingdings" panose="05000000000000000000" pitchFamily="2" charset="2"/>
              <a:buChar char="Ø"/>
            </a:pPr>
            <a:r>
              <a:rPr lang="en-US" sz="2400" dirty="0">
                <a:solidFill>
                  <a:schemeClr val="tx1"/>
                </a:solidFill>
              </a:rPr>
              <a:t> Expression of </a:t>
            </a:r>
            <a:r>
              <a:rPr lang="en-US" sz="2400" dirty="0" smtClean="0">
                <a:solidFill>
                  <a:schemeClr val="tx1"/>
                </a:solidFill>
              </a:rPr>
              <a:t>anger</a:t>
            </a:r>
          </a:p>
          <a:p>
            <a:pPr lvl="1">
              <a:buFont typeface="Wingdings" panose="05000000000000000000" pitchFamily="2" charset="2"/>
              <a:buChar char="Ø"/>
            </a:pPr>
            <a:r>
              <a:rPr lang="en-US" sz="2000" dirty="0" smtClean="0">
                <a:solidFill>
                  <a:schemeClr val="tx1"/>
                </a:solidFill>
              </a:rPr>
              <a:t>What might be an example of this? </a:t>
            </a:r>
          </a:p>
          <a:p>
            <a:pPr>
              <a:buFont typeface="Wingdings" panose="05000000000000000000" pitchFamily="2" charset="2"/>
              <a:buChar char="Ø"/>
            </a:pPr>
            <a:r>
              <a:rPr lang="en-US" sz="2400" dirty="0" smtClean="0">
                <a:solidFill>
                  <a:schemeClr val="tx1"/>
                </a:solidFill>
              </a:rPr>
              <a:t> Retaliation or revenge</a:t>
            </a:r>
          </a:p>
          <a:p>
            <a:pPr lvl="1">
              <a:buFont typeface="Wingdings" panose="05000000000000000000" pitchFamily="2" charset="2"/>
              <a:buChar char="Ø"/>
            </a:pPr>
            <a:r>
              <a:rPr lang="en-US" sz="2000" dirty="0" smtClean="0">
                <a:solidFill>
                  <a:schemeClr val="tx1"/>
                </a:solidFill>
              </a:rPr>
              <a:t>What might be an example of this?</a:t>
            </a:r>
            <a:endParaRPr lang="en-US" sz="2000" dirty="0">
              <a:solidFill>
                <a:schemeClr val="tx1"/>
              </a:solidFill>
            </a:endParaRPr>
          </a:p>
          <a:p>
            <a:pPr>
              <a:buFont typeface="Wingdings" panose="05000000000000000000" pitchFamily="2" charset="2"/>
              <a:buChar char="Ø"/>
            </a:pPr>
            <a:r>
              <a:rPr lang="en-US" sz="2400" dirty="0" smtClean="0">
                <a:solidFill>
                  <a:schemeClr val="tx1"/>
                </a:solidFill>
              </a:rPr>
              <a:t> </a:t>
            </a:r>
            <a:r>
              <a:rPr lang="en-US" sz="2400" dirty="0">
                <a:solidFill>
                  <a:schemeClr val="tx1"/>
                </a:solidFill>
              </a:rPr>
              <a:t>Peer </a:t>
            </a:r>
            <a:r>
              <a:rPr lang="en-US" sz="2400" dirty="0" smtClean="0">
                <a:solidFill>
                  <a:schemeClr val="tx1"/>
                </a:solidFill>
              </a:rPr>
              <a:t>pressure </a:t>
            </a:r>
            <a:r>
              <a:rPr lang="en-US" sz="2400" dirty="0">
                <a:solidFill>
                  <a:schemeClr val="tx1"/>
                </a:solidFill>
              </a:rPr>
              <a:t>and desire to be “</a:t>
            </a:r>
            <a:r>
              <a:rPr lang="en-US" sz="2400" dirty="0" smtClean="0">
                <a:solidFill>
                  <a:schemeClr val="tx1"/>
                </a:solidFill>
              </a:rPr>
              <a:t>popular”</a:t>
            </a:r>
          </a:p>
          <a:p>
            <a:pPr lvl="1">
              <a:buFont typeface="Wingdings" panose="05000000000000000000" pitchFamily="2" charset="2"/>
              <a:buChar char="Ø"/>
            </a:pPr>
            <a:r>
              <a:rPr lang="en-US" sz="2000" dirty="0">
                <a:solidFill>
                  <a:schemeClr val="tx1"/>
                </a:solidFill>
              </a:rPr>
              <a:t>What might be an example of this</a:t>
            </a:r>
            <a:r>
              <a:rPr lang="en-US" sz="2000" dirty="0" smtClean="0">
                <a:solidFill>
                  <a:schemeClr val="tx1"/>
                </a:solidFill>
              </a:rPr>
              <a:t>? </a:t>
            </a:r>
            <a:endParaRPr lang="en-US" sz="2000" dirty="0">
              <a:solidFill>
                <a:schemeClr val="tx1"/>
              </a:solidFill>
            </a:endParaRPr>
          </a:p>
          <a:p>
            <a:pPr lvl="1">
              <a:buFont typeface="Wingdings" panose="05000000000000000000" pitchFamily="2" charset="2"/>
              <a:buChar char="Ø"/>
            </a:pPr>
            <a:endParaRPr lang="en-US" sz="2000" dirty="0">
              <a:solidFill>
                <a:schemeClr val="tx1"/>
              </a:solidFill>
            </a:endParaRPr>
          </a:p>
          <a:p>
            <a:endParaRPr lang="en-US" sz="2400" dirty="0" smtClean="0">
              <a:solidFill>
                <a:schemeClr val="tx1"/>
              </a:solidFill>
            </a:endParaRPr>
          </a:p>
          <a:p>
            <a:r>
              <a:rPr lang="en-US" sz="2400" dirty="0" smtClean="0">
                <a:solidFill>
                  <a:schemeClr val="tx1"/>
                </a:solidFill>
              </a:rPr>
              <a:t> </a:t>
            </a:r>
            <a:endParaRPr lang="en-US" sz="2400" b="1" dirty="0">
              <a:solidFill>
                <a:schemeClr val="tx1"/>
              </a:solidFill>
            </a:endParaRPr>
          </a:p>
          <a:p>
            <a:endParaRPr lang="en-US" sz="2400" dirty="0">
              <a:solidFill>
                <a:schemeClr val="tx1"/>
              </a:solidFill>
            </a:endParaRPr>
          </a:p>
        </p:txBody>
      </p:sp>
    </p:spTree>
    <p:extLst>
      <p:ext uri="{BB962C8B-B14F-4D97-AF65-F5344CB8AC3E}">
        <p14:creationId xmlns:p14="http://schemas.microsoft.com/office/powerpoint/2010/main" val="847678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1097279" y="1845734"/>
            <a:ext cx="10475127" cy="4375184"/>
          </a:xfrm>
        </p:spPr>
        <p:txBody>
          <a:bodyPr>
            <a:noAutofit/>
          </a:bodyPr>
          <a:lstStyle/>
          <a:p>
            <a:r>
              <a:rPr lang="en-US" sz="2400" dirty="0" smtClean="0">
                <a:solidFill>
                  <a:schemeClr val="tx1"/>
                </a:solidFill>
              </a:rPr>
              <a:t>Yesterday we talked about </a:t>
            </a:r>
            <a:r>
              <a:rPr lang="en-US" sz="2400" dirty="0">
                <a:solidFill>
                  <a:schemeClr val="tx1"/>
                </a:solidFill>
              </a:rPr>
              <a:t>s</a:t>
            </a:r>
            <a:r>
              <a:rPr lang="en-US" sz="2400" dirty="0" smtClean="0">
                <a:solidFill>
                  <a:schemeClr val="tx1"/>
                </a:solidFill>
              </a:rPr>
              <a:t>ome reasons </a:t>
            </a:r>
            <a:r>
              <a:rPr lang="en-US" sz="2400" dirty="0">
                <a:solidFill>
                  <a:schemeClr val="tx1"/>
                </a:solidFill>
              </a:rPr>
              <a:t>why people </a:t>
            </a:r>
            <a:r>
              <a:rPr lang="en-US" sz="2400" dirty="0" smtClean="0">
                <a:solidFill>
                  <a:schemeClr val="tx1"/>
                </a:solidFill>
              </a:rPr>
              <a:t>might </a:t>
            </a:r>
            <a:r>
              <a:rPr lang="en-US" sz="2400" dirty="0">
                <a:solidFill>
                  <a:schemeClr val="tx1"/>
                </a:solidFill>
              </a:rPr>
              <a:t>participate in bullying behavior and call other people names even though they know it is </a:t>
            </a:r>
            <a:r>
              <a:rPr lang="en-US" sz="2400" dirty="0" smtClean="0">
                <a:solidFill>
                  <a:schemeClr val="tx1"/>
                </a:solidFill>
              </a:rPr>
              <a:t>hurtful.</a:t>
            </a:r>
          </a:p>
          <a:p>
            <a:r>
              <a:rPr lang="en-US" sz="2400" u="sng" dirty="0">
                <a:solidFill>
                  <a:schemeClr val="tx1"/>
                </a:solidFill>
              </a:rPr>
              <a:t>Some reasons people bully and call other people names:</a:t>
            </a:r>
          </a:p>
          <a:p>
            <a:pPr>
              <a:buFont typeface="Wingdings" panose="05000000000000000000" pitchFamily="2" charset="2"/>
              <a:buChar char="Ø"/>
            </a:pPr>
            <a:r>
              <a:rPr lang="en-US" sz="2400" dirty="0" smtClean="0">
                <a:solidFill>
                  <a:schemeClr val="tx1"/>
                </a:solidFill>
              </a:rPr>
              <a:t>Need </a:t>
            </a:r>
            <a:r>
              <a:rPr lang="en-US" sz="2400" dirty="0">
                <a:solidFill>
                  <a:schemeClr val="tx1"/>
                </a:solidFill>
              </a:rPr>
              <a:t>to appear or feel “cool” or better than </a:t>
            </a:r>
            <a:r>
              <a:rPr lang="en-US" sz="2400" dirty="0" smtClean="0">
                <a:solidFill>
                  <a:schemeClr val="tx1"/>
                </a:solidFill>
              </a:rPr>
              <a:t>others</a:t>
            </a:r>
          </a:p>
          <a:p>
            <a:pPr lvl="1">
              <a:buFont typeface="Wingdings" panose="05000000000000000000" pitchFamily="2" charset="2"/>
              <a:buChar char="Ø"/>
            </a:pPr>
            <a:r>
              <a:rPr lang="en-US" sz="2200" dirty="0">
                <a:solidFill>
                  <a:schemeClr val="tx1"/>
                </a:solidFill>
              </a:rPr>
              <a:t>What might be an example of this?</a:t>
            </a:r>
          </a:p>
          <a:p>
            <a:pPr>
              <a:buFont typeface="Wingdings" panose="05000000000000000000" pitchFamily="2" charset="2"/>
              <a:buChar char="Ø"/>
            </a:pPr>
            <a:r>
              <a:rPr lang="en-US" sz="2400" dirty="0" smtClean="0">
                <a:solidFill>
                  <a:schemeClr val="tx1"/>
                </a:solidFill>
              </a:rPr>
              <a:t> </a:t>
            </a:r>
            <a:r>
              <a:rPr lang="en-US" sz="2400" dirty="0">
                <a:solidFill>
                  <a:schemeClr val="tx1"/>
                </a:solidFill>
              </a:rPr>
              <a:t>Prejudice or discomfort with differences </a:t>
            </a:r>
            <a:endParaRPr lang="en-US" sz="2400" dirty="0" smtClean="0">
              <a:solidFill>
                <a:schemeClr val="tx1"/>
              </a:solidFill>
            </a:endParaRPr>
          </a:p>
          <a:p>
            <a:pPr lvl="1">
              <a:buFont typeface="Wingdings" panose="05000000000000000000" pitchFamily="2" charset="2"/>
              <a:buChar char="Ø"/>
            </a:pPr>
            <a:r>
              <a:rPr lang="en-US" sz="2200" dirty="0">
                <a:solidFill>
                  <a:schemeClr val="tx1"/>
                </a:solidFill>
              </a:rPr>
              <a:t>What might be an example of this?</a:t>
            </a:r>
          </a:p>
          <a:p>
            <a:pPr marL="201168" lvl="1" indent="0">
              <a:buNone/>
            </a:pPr>
            <a:endParaRPr lang="en-US" sz="2200" dirty="0">
              <a:solidFill>
                <a:schemeClr val="tx1"/>
              </a:solidFill>
            </a:endParaRPr>
          </a:p>
          <a:p>
            <a:endParaRPr lang="en-US" sz="2400" dirty="0" smtClean="0">
              <a:solidFill>
                <a:schemeClr val="tx1"/>
              </a:solidFill>
            </a:endParaRPr>
          </a:p>
          <a:p>
            <a:r>
              <a:rPr lang="en-US" sz="2400" dirty="0" smtClean="0">
                <a:solidFill>
                  <a:schemeClr val="tx1"/>
                </a:solidFill>
              </a:rPr>
              <a:t> </a:t>
            </a:r>
            <a:endParaRPr lang="en-US" sz="2400" b="1" dirty="0">
              <a:solidFill>
                <a:schemeClr val="tx1"/>
              </a:solidFill>
            </a:endParaRPr>
          </a:p>
          <a:p>
            <a:endParaRPr lang="en-US" sz="2400" dirty="0">
              <a:solidFill>
                <a:schemeClr val="tx1"/>
              </a:solidFill>
            </a:endParaRPr>
          </a:p>
        </p:txBody>
      </p:sp>
    </p:spTree>
    <p:extLst>
      <p:ext uri="{BB962C8B-B14F-4D97-AF65-F5344CB8AC3E}">
        <p14:creationId xmlns:p14="http://schemas.microsoft.com/office/powerpoint/2010/main" val="694016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800" dirty="0">
                <a:solidFill>
                  <a:schemeClr val="tx1"/>
                </a:solidFill>
              </a:rPr>
              <a:t>THINK BEFORE YOU ACT </a:t>
            </a:r>
            <a:endParaRPr lang="en-US" sz="2800" dirty="0" smtClean="0">
              <a:solidFill>
                <a:schemeClr val="tx1"/>
              </a:solidFill>
            </a:endParaRPr>
          </a:p>
          <a:p>
            <a:r>
              <a:rPr lang="en-US" sz="2800" dirty="0" smtClean="0">
                <a:solidFill>
                  <a:schemeClr val="tx1"/>
                </a:solidFill>
              </a:rPr>
              <a:t>When </a:t>
            </a:r>
            <a:r>
              <a:rPr lang="en-US" sz="2800" dirty="0">
                <a:solidFill>
                  <a:schemeClr val="tx1"/>
                </a:solidFill>
              </a:rPr>
              <a:t>you feel tempted to bully or find yourself in a situation where peers are encouraging you to be mean to others, you have a choice. </a:t>
            </a:r>
            <a:endParaRPr lang="en-US" sz="2800" dirty="0" smtClean="0">
              <a:solidFill>
                <a:schemeClr val="tx1"/>
              </a:solidFill>
            </a:endParaRPr>
          </a:p>
          <a:p>
            <a:r>
              <a:rPr lang="en-US" sz="2800" dirty="0" smtClean="0">
                <a:solidFill>
                  <a:schemeClr val="tx1"/>
                </a:solidFill>
              </a:rPr>
              <a:t>First</a:t>
            </a:r>
            <a:r>
              <a:rPr lang="en-US" sz="2800" dirty="0">
                <a:solidFill>
                  <a:schemeClr val="tx1"/>
                </a:solidFill>
              </a:rPr>
              <a:t>, think about your personal values. </a:t>
            </a:r>
            <a:endParaRPr lang="en-US" sz="2800" dirty="0" smtClean="0">
              <a:solidFill>
                <a:schemeClr val="tx1"/>
              </a:solidFill>
            </a:endParaRPr>
          </a:p>
          <a:p>
            <a:r>
              <a:rPr lang="en-US" sz="2800" dirty="0" smtClean="0">
                <a:solidFill>
                  <a:schemeClr val="tx1"/>
                </a:solidFill>
              </a:rPr>
              <a:t>What </a:t>
            </a:r>
            <a:r>
              <a:rPr lang="en-US" sz="2800" dirty="0">
                <a:solidFill>
                  <a:schemeClr val="tx1"/>
                </a:solidFill>
              </a:rPr>
              <a:t>are your beliefs about the way others should be treated?</a:t>
            </a:r>
          </a:p>
        </p:txBody>
      </p:sp>
    </p:spTree>
    <p:extLst>
      <p:ext uri="{BB962C8B-B14F-4D97-AF65-F5344CB8AC3E}">
        <p14:creationId xmlns:p14="http://schemas.microsoft.com/office/powerpoint/2010/main" val="4286211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p:txBody>
          <a:bodyPr>
            <a:normAutofit/>
          </a:bodyPr>
          <a:lstStyle/>
          <a:p>
            <a:r>
              <a:rPr lang="en-US" sz="2800" dirty="0">
                <a:solidFill>
                  <a:schemeClr val="tx1"/>
                </a:solidFill>
              </a:rPr>
              <a:t>THINK BEFORE YOU ACT </a:t>
            </a:r>
            <a:endParaRPr lang="en-US" sz="2800" dirty="0" smtClean="0">
              <a:solidFill>
                <a:schemeClr val="tx1"/>
              </a:solidFill>
            </a:endParaRPr>
          </a:p>
          <a:p>
            <a:r>
              <a:rPr lang="en-US" sz="2800" dirty="0" smtClean="0">
                <a:solidFill>
                  <a:schemeClr val="tx1"/>
                </a:solidFill>
              </a:rPr>
              <a:t>Some belief statements include:</a:t>
            </a:r>
          </a:p>
          <a:p>
            <a:r>
              <a:rPr lang="en-US" sz="2800" dirty="0">
                <a:solidFill>
                  <a:schemeClr val="tx1"/>
                </a:solidFill>
              </a:rPr>
              <a:t>• Everyone should be treated with dignity and respect.</a:t>
            </a:r>
          </a:p>
          <a:p>
            <a:r>
              <a:rPr lang="en-US" sz="2800" dirty="0">
                <a:solidFill>
                  <a:schemeClr val="tx1"/>
                </a:solidFill>
              </a:rPr>
              <a:t>• Judge people by what’s inside them, not by how they look.</a:t>
            </a:r>
          </a:p>
          <a:p>
            <a:r>
              <a:rPr lang="en-US" sz="2800" dirty="0">
                <a:solidFill>
                  <a:schemeClr val="tx1"/>
                </a:solidFill>
              </a:rPr>
              <a:t>• Ask before teasing or joking and accept it when someone says no or stop.</a:t>
            </a:r>
          </a:p>
          <a:p>
            <a:r>
              <a:rPr lang="en-US" sz="2800" dirty="0">
                <a:solidFill>
                  <a:schemeClr val="tx1"/>
                </a:solidFill>
              </a:rPr>
              <a:t>• Respect the value of all people and do not ridicule others. </a:t>
            </a:r>
          </a:p>
        </p:txBody>
      </p:sp>
    </p:spTree>
    <p:extLst>
      <p:ext uri="{BB962C8B-B14F-4D97-AF65-F5344CB8AC3E}">
        <p14:creationId xmlns:p14="http://schemas.microsoft.com/office/powerpoint/2010/main" val="37282289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49509" y="286603"/>
            <a:ext cx="10822898" cy="852649"/>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1167297" y="1139252"/>
            <a:ext cx="10058400" cy="4023360"/>
          </a:xfrm>
        </p:spPr>
        <p:txBody>
          <a:bodyPr/>
          <a:lstStyle/>
          <a:p>
            <a:r>
              <a:rPr lang="en-US" dirty="0"/>
              <a:t>Second, think about your reasons for bullying and alternative ways to express your feelings. </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38712"/>
          <a:stretch/>
        </p:blipFill>
        <p:spPr>
          <a:xfrm>
            <a:off x="613240" y="1447647"/>
            <a:ext cx="11094080" cy="5048293"/>
          </a:xfrm>
          <a:prstGeom prst="rect">
            <a:avLst/>
          </a:prstGeom>
        </p:spPr>
      </p:pic>
    </p:spTree>
    <p:extLst>
      <p:ext uri="{BB962C8B-B14F-4D97-AF65-F5344CB8AC3E}">
        <p14:creationId xmlns:p14="http://schemas.microsoft.com/office/powerpoint/2010/main" val="931255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49509" y="286603"/>
            <a:ext cx="10822898" cy="852649"/>
          </a:xfrm>
        </p:spPr>
        <p:txBody>
          <a:bodyPr/>
          <a:lstStyle/>
          <a:p>
            <a:r>
              <a:rPr lang="en-US" dirty="0" smtClean="0">
                <a:solidFill>
                  <a:srgbClr val="002060"/>
                </a:solidFill>
              </a:rPr>
              <a:t>Wednesday: Team Up Against Name-Calling</a:t>
            </a:r>
            <a:endParaRPr lang="en-US" dirty="0">
              <a:solidFill>
                <a:srgbClr val="002060"/>
              </a:solidFill>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60614"/>
          <a:stretch/>
        </p:blipFill>
        <p:spPr>
          <a:xfrm>
            <a:off x="160026" y="1991901"/>
            <a:ext cx="11742163" cy="3433735"/>
          </a:xfrm>
          <a:prstGeom prst="rect">
            <a:avLst/>
          </a:prstGeom>
        </p:spPr>
      </p:pic>
      <p:sp>
        <p:nvSpPr>
          <p:cNvPr id="2" name="Content Placeholder 1"/>
          <p:cNvSpPr>
            <a:spLocks noGrp="1"/>
          </p:cNvSpPr>
          <p:nvPr>
            <p:ph idx="1"/>
          </p:nvPr>
        </p:nvSpPr>
        <p:spPr>
          <a:xfrm>
            <a:off x="1167297" y="1139252"/>
            <a:ext cx="10058400" cy="4023360"/>
          </a:xfrm>
        </p:spPr>
        <p:txBody>
          <a:bodyPr/>
          <a:lstStyle/>
          <a:p>
            <a:r>
              <a:rPr lang="en-US" dirty="0"/>
              <a:t>Second, think about your reasons for bullying and alternative ways to express your feelings. </a:t>
            </a:r>
          </a:p>
        </p:txBody>
      </p:sp>
    </p:spTree>
    <p:extLst>
      <p:ext uri="{BB962C8B-B14F-4D97-AF65-F5344CB8AC3E}">
        <p14:creationId xmlns:p14="http://schemas.microsoft.com/office/powerpoint/2010/main" val="1846817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1097280" y="1845734"/>
            <a:ext cx="10595048" cy="4023360"/>
          </a:xfrm>
        </p:spPr>
        <p:txBody>
          <a:bodyPr>
            <a:noAutofit/>
          </a:bodyPr>
          <a:lstStyle/>
          <a:p>
            <a:r>
              <a:rPr lang="en-US" sz="2400" dirty="0">
                <a:solidFill>
                  <a:schemeClr val="tx1"/>
                </a:solidFill>
              </a:rPr>
              <a:t>Third, think about how your actions might affect others. The Stop, Think, and Decide </a:t>
            </a:r>
            <a:r>
              <a:rPr lang="en-US" sz="2400" dirty="0" smtClean="0">
                <a:solidFill>
                  <a:schemeClr val="tx1"/>
                </a:solidFill>
              </a:rPr>
              <a:t>strategy can </a:t>
            </a:r>
            <a:r>
              <a:rPr lang="en-US" sz="2400" dirty="0">
                <a:solidFill>
                  <a:schemeClr val="tx1"/>
                </a:solidFill>
              </a:rPr>
              <a:t>help you with this</a:t>
            </a:r>
            <a:r>
              <a:rPr lang="en-US" sz="2400" dirty="0" smtClean="0">
                <a:solidFill>
                  <a:schemeClr val="tx1"/>
                </a:solidFill>
              </a:rPr>
              <a:t>.</a:t>
            </a:r>
          </a:p>
          <a:p>
            <a:r>
              <a:rPr lang="en-US" sz="2400" dirty="0" smtClean="0">
                <a:solidFill>
                  <a:schemeClr val="tx1"/>
                </a:solidFill>
              </a:rPr>
              <a:t>• </a:t>
            </a:r>
            <a:r>
              <a:rPr lang="en-US" sz="2400" dirty="0">
                <a:solidFill>
                  <a:schemeClr val="tx1"/>
                </a:solidFill>
              </a:rPr>
              <a:t>STOP means that when you feel the desire to bully others, you wait until you have</a:t>
            </a:r>
          </a:p>
          <a:p>
            <a:r>
              <a:rPr lang="en-US" sz="2400" dirty="0">
                <a:solidFill>
                  <a:schemeClr val="tx1"/>
                </a:solidFill>
              </a:rPr>
              <a:t>thought about how they might feel.</a:t>
            </a:r>
          </a:p>
          <a:p>
            <a:r>
              <a:rPr lang="en-US" sz="2400" dirty="0">
                <a:solidFill>
                  <a:schemeClr val="tx1"/>
                </a:solidFill>
              </a:rPr>
              <a:t>• THINK means that you spend a minute or so imagining how the other person will feel.</a:t>
            </a:r>
          </a:p>
          <a:p>
            <a:r>
              <a:rPr lang="en-US" sz="2400" dirty="0">
                <a:solidFill>
                  <a:schemeClr val="tx1"/>
                </a:solidFill>
              </a:rPr>
              <a:t>• DECIDE means that you will decide whether or not to bully based on how you </a:t>
            </a:r>
            <a:r>
              <a:rPr lang="en-US" sz="2400" dirty="0" smtClean="0">
                <a:solidFill>
                  <a:schemeClr val="tx1"/>
                </a:solidFill>
              </a:rPr>
              <a:t>imagine the </a:t>
            </a:r>
            <a:r>
              <a:rPr lang="en-US" sz="2400" dirty="0">
                <a:solidFill>
                  <a:schemeClr val="tx1"/>
                </a:solidFill>
              </a:rPr>
              <a:t>other person might feel. </a:t>
            </a:r>
          </a:p>
        </p:txBody>
      </p:sp>
    </p:spTree>
    <p:extLst>
      <p:ext uri="{BB962C8B-B14F-4D97-AF65-F5344CB8AC3E}">
        <p14:creationId xmlns:p14="http://schemas.microsoft.com/office/powerpoint/2010/main" val="138907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sp>
        <p:nvSpPr>
          <p:cNvPr id="7" name="Content Placeholder 6"/>
          <p:cNvSpPr>
            <a:spLocks noGrp="1"/>
          </p:cNvSpPr>
          <p:nvPr>
            <p:ph idx="1"/>
          </p:nvPr>
        </p:nvSpPr>
        <p:spPr>
          <a:xfrm>
            <a:off x="1097280" y="1845734"/>
            <a:ext cx="10595048" cy="4023360"/>
          </a:xfrm>
        </p:spPr>
        <p:txBody>
          <a:bodyPr>
            <a:normAutofit/>
          </a:bodyPr>
          <a:lstStyle/>
          <a:p>
            <a:r>
              <a:rPr lang="en-US" sz="3200" dirty="0" smtClean="0"/>
              <a:t>No </a:t>
            </a:r>
            <a:r>
              <a:rPr lang="en-US" sz="3200" dirty="0"/>
              <a:t>Name-Calling Week </a:t>
            </a:r>
            <a:r>
              <a:rPr lang="en-US" sz="3200" dirty="0" smtClean="0"/>
              <a:t>began in 2004 and was </a:t>
            </a:r>
            <a:r>
              <a:rPr lang="en-US" sz="3200" dirty="0"/>
              <a:t>inspired by James Howe’s novel </a:t>
            </a:r>
            <a:r>
              <a:rPr lang="en-US" sz="3200" i="1" dirty="0"/>
              <a:t>The Misfits </a:t>
            </a:r>
            <a:r>
              <a:rPr lang="en-US" sz="3200" dirty="0"/>
              <a:t>about students who, after experiencing name-calling, run for </a:t>
            </a:r>
            <a:r>
              <a:rPr lang="en-US" sz="3200" dirty="0" smtClean="0"/>
              <a:t>Student </a:t>
            </a:r>
            <a:r>
              <a:rPr lang="en-US" sz="3200" dirty="0"/>
              <a:t>C</a:t>
            </a:r>
            <a:r>
              <a:rPr lang="en-US" sz="3200" dirty="0" smtClean="0"/>
              <a:t>ouncil </a:t>
            </a:r>
            <a:r>
              <a:rPr lang="en-US" sz="3200" dirty="0"/>
              <a:t>on a No Name-Calling platform.</a:t>
            </a:r>
          </a:p>
          <a:p>
            <a:r>
              <a:rPr lang="en-US" sz="3200" dirty="0"/>
              <a:t>The week is rooted in the idea of #</a:t>
            </a:r>
            <a:r>
              <a:rPr lang="en-US" sz="3200" dirty="0" err="1"/>
              <a:t>KindnessInAction</a:t>
            </a:r>
            <a:r>
              <a:rPr lang="en-US" sz="3200" dirty="0"/>
              <a:t> — not merely recognizing the importance of kindness, but actively adding kindness into our every action. </a:t>
            </a:r>
          </a:p>
          <a:p>
            <a:endParaRPr lang="en-US" dirty="0"/>
          </a:p>
        </p:txBody>
      </p:sp>
    </p:spTree>
    <p:extLst>
      <p:ext uri="{BB962C8B-B14F-4D97-AF65-F5344CB8AC3E}">
        <p14:creationId xmlns:p14="http://schemas.microsoft.com/office/powerpoint/2010/main" val="446571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1097280" y="1845734"/>
            <a:ext cx="10595048" cy="4023360"/>
          </a:xfrm>
        </p:spPr>
        <p:txBody>
          <a:bodyPr>
            <a:noAutofit/>
          </a:bodyPr>
          <a:lstStyle/>
          <a:p>
            <a:r>
              <a:rPr lang="en-US" dirty="0" smtClean="0">
                <a:solidFill>
                  <a:schemeClr val="tx1"/>
                </a:solidFill>
              </a:rPr>
              <a:t>Let’s look at some of the laws about on-line and cyberbullying. Click on the hyperlink for more information. </a:t>
            </a:r>
          </a:p>
          <a:p>
            <a:r>
              <a:rPr lang="en-US" dirty="0"/>
              <a:t>Senate Bill 179, also known as David’s Law. Named after David </a:t>
            </a:r>
            <a:r>
              <a:rPr lang="en-US" dirty="0" err="1"/>
              <a:t>Molak</a:t>
            </a:r>
            <a:r>
              <a:rPr lang="en-US" dirty="0"/>
              <a:t> who took his own life after experiencing cyberbullying. Specifically allows schools to discipline for off-campus incidents. </a:t>
            </a:r>
            <a:r>
              <a:rPr lang="en-US" dirty="0">
                <a:hlinkClick r:id="rId3"/>
              </a:rPr>
              <a:t>http://www.legis.state.tx.us/tlodocs/85R/billtext/pdf/SB00179F.pdf</a:t>
            </a:r>
            <a:r>
              <a:rPr lang="en-US" dirty="0"/>
              <a:t> (signed by Governor on June 12, 2017; takes effect Sept 1, 2017).</a:t>
            </a:r>
            <a:br>
              <a:rPr lang="en-US" dirty="0"/>
            </a:br>
            <a:r>
              <a:rPr lang="en-US" dirty="0"/>
              <a:t/>
            </a:r>
            <a:br>
              <a:rPr lang="en-US" dirty="0"/>
            </a:br>
            <a:r>
              <a:rPr lang="en-US" dirty="0"/>
              <a:t>H.B. 1942 </a:t>
            </a:r>
            <a:r>
              <a:rPr lang="en-US" dirty="0">
                <a:hlinkClick r:id="rId4"/>
              </a:rPr>
              <a:t>http://www.legis.state.tx.us/tlodocs/82R/billtext/pdf/HB01942F.pdf#navpanes=0</a:t>
            </a:r>
            <a:r>
              <a:rPr lang="en-US" dirty="0"/>
              <a:t> Act applies beginning with the 2012-2013 school year. Schools must have a policy. “…‘bullying’ means…engaging in written or verbal expres­sion, expression through electronic means, or physical conduct that occurs on school property, at a school-sponsored or school-related activity, or in a vehicle operated by the district.”  Nothing in the law about behaviors that occur away from school or about substantial disruption to the learning environment.</a:t>
            </a:r>
            <a:endParaRPr lang="en-US" sz="2400" dirty="0" smtClean="0">
              <a:solidFill>
                <a:schemeClr val="tx1"/>
              </a:solidFill>
            </a:endParaRPr>
          </a:p>
          <a:p>
            <a:endParaRPr lang="en-US" sz="2400" dirty="0" smtClean="0">
              <a:solidFill>
                <a:schemeClr val="tx1"/>
              </a:solidFill>
            </a:endParaRPr>
          </a:p>
          <a:p>
            <a:pPr lvl="1"/>
            <a:endParaRPr lang="en-US" sz="2200" dirty="0">
              <a:solidFill>
                <a:schemeClr val="tx1"/>
              </a:solidFill>
            </a:endParaRPr>
          </a:p>
        </p:txBody>
      </p:sp>
    </p:spTree>
    <p:extLst>
      <p:ext uri="{BB962C8B-B14F-4D97-AF65-F5344CB8AC3E}">
        <p14:creationId xmlns:p14="http://schemas.microsoft.com/office/powerpoint/2010/main" val="4007933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Wednesday: Team Up Against Name-Calling</a:t>
            </a:r>
            <a:endParaRPr lang="en-US" dirty="0">
              <a:solidFill>
                <a:srgbClr val="002060"/>
              </a:solidFill>
            </a:endParaRPr>
          </a:p>
        </p:txBody>
      </p:sp>
      <p:sp>
        <p:nvSpPr>
          <p:cNvPr id="2" name="Content Placeholder 1"/>
          <p:cNvSpPr>
            <a:spLocks noGrp="1"/>
          </p:cNvSpPr>
          <p:nvPr>
            <p:ph idx="1"/>
          </p:nvPr>
        </p:nvSpPr>
        <p:spPr>
          <a:xfrm>
            <a:off x="1097280" y="1845734"/>
            <a:ext cx="10595048" cy="4023360"/>
          </a:xfrm>
        </p:spPr>
        <p:txBody>
          <a:bodyPr>
            <a:noAutofit/>
          </a:bodyPr>
          <a:lstStyle/>
          <a:p>
            <a:r>
              <a:rPr lang="en-US" sz="2400" dirty="0" smtClean="0">
                <a:solidFill>
                  <a:schemeClr val="tx1"/>
                </a:solidFill>
              </a:rPr>
              <a:t>Let’s look at some of the laws about on-line and cyberbullying. Click on the hyperlink for more information. </a:t>
            </a:r>
          </a:p>
          <a:p>
            <a:r>
              <a:rPr lang="en-US" sz="2400" dirty="0" smtClean="0">
                <a:solidFill>
                  <a:schemeClr val="tx1"/>
                </a:solidFill>
              </a:rPr>
              <a:t>Click on the link below and discuss the bullying laws in Texas.</a:t>
            </a:r>
            <a:endParaRPr lang="en-US" sz="2400" dirty="0" smtClean="0">
              <a:solidFill>
                <a:schemeClr val="tx1"/>
              </a:solidFill>
            </a:endParaRPr>
          </a:p>
          <a:p>
            <a:r>
              <a:rPr lang="en-US" sz="2400" dirty="0">
                <a:solidFill>
                  <a:schemeClr val="tx1"/>
                </a:solidFill>
                <a:hlinkClick r:id="rId3"/>
              </a:rPr>
              <a:t>https://tea.texas.gov/Texas_Schools/Safe_and_Healthy_Schools/Coordinated_School_Health/Coordinated_School_Health_-_Bullying_and_Cyber-bullying</a:t>
            </a:r>
            <a:r>
              <a:rPr lang="en-US" sz="2400" dirty="0" smtClean="0">
                <a:solidFill>
                  <a:schemeClr val="tx1"/>
                </a:solidFill>
                <a:hlinkClick r:id="rId3"/>
              </a:rPr>
              <a:t>/</a:t>
            </a:r>
            <a:endParaRPr lang="en-US" sz="2400" dirty="0" smtClean="0">
              <a:solidFill>
                <a:schemeClr val="tx1"/>
              </a:solidFill>
            </a:endParaRPr>
          </a:p>
          <a:p>
            <a:endParaRPr lang="en-US" sz="2400" dirty="0">
              <a:solidFill>
                <a:schemeClr val="tx1"/>
              </a:solidFill>
            </a:endParaRPr>
          </a:p>
          <a:p>
            <a:endParaRPr lang="en-US" sz="2400" dirty="0" smtClean="0">
              <a:solidFill>
                <a:schemeClr val="tx1"/>
              </a:solidFill>
            </a:endParaRPr>
          </a:p>
          <a:p>
            <a:pPr lvl="1"/>
            <a:endParaRPr lang="en-US" sz="2200" dirty="0">
              <a:solidFill>
                <a:schemeClr val="tx1"/>
              </a:solidFill>
            </a:endParaRPr>
          </a:p>
        </p:txBody>
      </p:sp>
    </p:spTree>
    <p:extLst>
      <p:ext uri="{BB962C8B-B14F-4D97-AF65-F5344CB8AC3E}">
        <p14:creationId xmlns:p14="http://schemas.microsoft.com/office/powerpoint/2010/main" val="4169322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Wednesday: No Name-Calling Week</a:t>
            </a:r>
            <a:endParaRPr lang="en-US" dirty="0">
              <a:solidFill>
                <a:srgbClr val="002060"/>
              </a:solidFill>
            </a:endParaRPr>
          </a:p>
        </p:txBody>
      </p:sp>
      <p:sp>
        <p:nvSpPr>
          <p:cNvPr id="7" name="Content Placeholder 6"/>
          <p:cNvSpPr>
            <a:spLocks noGrp="1"/>
          </p:cNvSpPr>
          <p:nvPr>
            <p:ph idx="1"/>
          </p:nvPr>
        </p:nvSpPr>
        <p:spPr>
          <a:xfrm>
            <a:off x="1097279" y="2012430"/>
            <a:ext cx="5303520" cy="4023360"/>
          </a:xfrm>
        </p:spPr>
        <p:txBody>
          <a:bodyPr>
            <a:normAutofit/>
          </a:bodyPr>
          <a:lstStyle/>
          <a:p>
            <a:r>
              <a:rPr lang="en-US" sz="3200" dirty="0" smtClean="0"/>
              <a:t>Tomorrow, Thursday Jan. 25</a:t>
            </a:r>
          </a:p>
          <a:p>
            <a:r>
              <a:rPr lang="en-US" sz="3200" dirty="0" smtClean="0"/>
              <a:t>It’s Stay Bright! Name-Calling is Dark Day!</a:t>
            </a:r>
          </a:p>
          <a:p>
            <a:r>
              <a:rPr lang="en-US" sz="3200" dirty="0" smtClean="0">
                <a:solidFill>
                  <a:srgbClr val="002060"/>
                </a:solidFill>
              </a:rPr>
              <a:t>Wear your best neon and bright colored clothes! </a:t>
            </a:r>
            <a:endParaRPr lang="en-US" sz="3200" dirty="0">
              <a:solidFill>
                <a:srgbClr val="002060"/>
              </a:solidFill>
            </a:endParaRPr>
          </a:p>
          <a:p>
            <a:r>
              <a:rPr lang="en-US" sz="3600" dirty="0" smtClean="0"/>
              <a:t> </a:t>
            </a:r>
          </a:p>
        </p:txBody>
      </p:sp>
      <p:pic>
        <p:nvPicPr>
          <p:cNvPr id="8" name="Picture 7"/>
          <p:cNvPicPr>
            <a:picLocks noChangeAspect="1"/>
          </p:cNvPicPr>
          <p:nvPr/>
        </p:nvPicPr>
        <p:blipFill>
          <a:blip r:embed="rId3"/>
          <a:stretch>
            <a:fillRect/>
          </a:stretch>
        </p:blipFill>
        <p:spPr>
          <a:xfrm>
            <a:off x="6510499" y="2083274"/>
            <a:ext cx="5060567" cy="3012242"/>
          </a:xfrm>
          <a:prstGeom prst="rect">
            <a:avLst/>
          </a:prstGeom>
        </p:spPr>
      </p:pic>
    </p:spTree>
    <p:extLst>
      <p:ext uri="{BB962C8B-B14F-4D97-AF65-F5344CB8AC3E}">
        <p14:creationId xmlns:p14="http://schemas.microsoft.com/office/powerpoint/2010/main" val="30100788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Thursday: Stay Bright! Name-Calling is Dark!</a:t>
            </a:r>
            <a:endParaRPr lang="en-US" dirty="0">
              <a:solidFill>
                <a:srgbClr val="002060"/>
              </a:solidFill>
            </a:endParaRPr>
          </a:p>
        </p:txBody>
      </p:sp>
      <p:pic>
        <p:nvPicPr>
          <p:cNvPr id="8" name="Content Placeholder 7"/>
          <p:cNvPicPr>
            <a:picLocks noGrp="1" noChangeAspect="1"/>
          </p:cNvPicPr>
          <p:nvPr>
            <p:ph idx="1"/>
          </p:nvPr>
        </p:nvPicPr>
        <p:blipFill>
          <a:blip r:embed="rId3"/>
          <a:stretch>
            <a:fillRect/>
          </a:stretch>
        </p:blipFill>
        <p:spPr>
          <a:xfrm>
            <a:off x="1408634" y="2208270"/>
            <a:ext cx="9525000" cy="2762250"/>
          </a:xfrm>
          <a:prstGeom prst="rect">
            <a:avLst/>
          </a:prstGeom>
        </p:spPr>
      </p:pic>
    </p:spTree>
    <p:extLst>
      <p:ext uri="{BB962C8B-B14F-4D97-AF65-F5344CB8AC3E}">
        <p14:creationId xmlns:p14="http://schemas.microsoft.com/office/powerpoint/2010/main" val="3888427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1097280" y="1845734"/>
            <a:ext cx="10595048" cy="4023360"/>
          </a:xfrm>
        </p:spPr>
        <p:txBody>
          <a:bodyPr>
            <a:noAutofit/>
          </a:bodyPr>
          <a:lstStyle/>
          <a:p>
            <a:r>
              <a:rPr lang="en-US" sz="2400" dirty="0" smtClean="0">
                <a:solidFill>
                  <a:schemeClr val="tx1"/>
                </a:solidFill>
              </a:rPr>
              <a:t>Remember from earlier this week:</a:t>
            </a:r>
          </a:p>
          <a:p>
            <a:r>
              <a:rPr lang="en-US" sz="2400" dirty="0" smtClean="0">
                <a:solidFill>
                  <a:schemeClr val="tx1"/>
                </a:solidFill>
              </a:rPr>
              <a:t>• </a:t>
            </a:r>
            <a:r>
              <a:rPr lang="en-US" sz="2400" dirty="0">
                <a:solidFill>
                  <a:schemeClr val="tx1"/>
                </a:solidFill>
              </a:rPr>
              <a:t>STOP means that when you feel the desire to bully others, you wait until you have</a:t>
            </a:r>
          </a:p>
          <a:p>
            <a:r>
              <a:rPr lang="en-US" sz="2400" dirty="0">
                <a:solidFill>
                  <a:schemeClr val="tx1"/>
                </a:solidFill>
              </a:rPr>
              <a:t>thought about how they might feel.</a:t>
            </a:r>
          </a:p>
          <a:p>
            <a:r>
              <a:rPr lang="en-US" sz="2400" dirty="0">
                <a:solidFill>
                  <a:schemeClr val="tx1"/>
                </a:solidFill>
              </a:rPr>
              <a:t>• THINK means that you spend a minute or so imagining how the other person will feel.</a:t>
            </a:r>
          </a:p>
          <a:p>
            <a:r>
              <a:rPr lang="en-US" sz="2400" dirty="0">
                <a:solidFill>
                  <a:schemeClr val="tx1"/>
                </a:solidFill>
              </a:rPr>
              <a:t>• DECIDE means that you will decide whether or not to bully based on how you </a:t>
            </a:r>
            <a:r>
              <a:rPr lang="en-US" sz="2400" dirty="0" smtClean="0">
                <a:solidFill>
                  <a:schemeClr val="tx1"/>
                </a:solidFill>
              </a:rPr>
              <a:t>imagine the </a:t>
            </a:r>
            <a:r>
              <a:rPr lang="en-US" sz="2400" dirty="0">
                <a:solidFill>
                  <a:schemeClr val="tx1"/>
                </a:solidFill>
              </a:rPr>
              <a:t>other person might feel. </a:t>
            </a:r>
            <a:endParaRPr lang="en-US" sz="2400" dirty="0" smtClean="0">
              <a:solidFill>
                <a:schemeClr val="tx1"/>
              </a:solidFill>
            </a:endParaRPr>
          </a:p>
          <a:p>
            <a:r>
              <a:rPr lang="en-US" sz="2400" dirty="0" smtClean="0">
                <a:solidFill>
                  <a:schemeClr val="tx1"/>
                </a:solidFill>
              </a:rPr>
              <a:t>YOU can be held accountable for your actions online and here at school.</a:t>
            </a:r>
            <a:endParaRPr lang="en-US" sz="2400" dirty="0">
              <a:solidFill>
                <a:schemeClr val="tx1"/>
              </a:solidFill>
            </a:endParaRPr>
          </a:p>
        </p:txBody>
      </p:sp>
    </p:spTree>
    <p:extLst>
      <p:ext uri="{BB962C8B-B14F-4D97-AF65-F5344CB8AC3E}">
        <p14:creationId xmlns:p14="http://schemas.microsoft.com/office/powerpoint/2010/main" val="39247495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794480" y="1737360"/>
            <a:ext cx="10822898" cy="4023360"/>
          </a:xfrm>
        </p:spPr>
        <p:txBody>
          <a:bodyPr>
            <a:noAutofit/>
          </a:bodyPr>
          <a:lstStyle/>
          <a:p>
            <a:r>
              <a:rPr lang="en-US" sz="2400" dirty="0">
                <a:solidFill>
                  <a:schemeClr val="tx1"/>
                </a:solidFill>
              </a:rPr>
              <a:t>Think about the information </a:t>
            </a:r>
            <a:r>
              <a:rPr lang="en-US" sz="2400" dirty="0" smtClean="0">
                <a:solidFill>
                  <a:schemeClr val="tx1"/>
                </a:solidFill>
              </a:rPr>
              <a:t>we have shared as </a:t>
            </a:r>
            <a:r>
              <a:rPr lang="en-US" sz="2400" dirty="0">
                <a:solidFill>
                  <a:schemeClr val="tx1"/>
                </a:solidFill>
              </a:rPr>
              <a:t>you respond to the following scenarios so that you will be prepared to “think before you act” when real situations arise: </a:t>
            </a:r>
            <a:endParaRPr lang="en-US" sz="2400" dirty="0" smtClean="0">
              <a:solidFill>
                <a:schemeClr val="tx1"/>
              </a:solidFill>
            </a:endParaRPr>
          </a:p>
          <a:p>
            <a:r>
              <a:rPr lang="en-US" sz="2400" dirty="0" smtClean="0">
                <a:solidFill>
                  <a:schemeClr val="tx1"/>
                </a:solidFill>
              </a:rPr>
              <a:t>1</a:t>
            </a:r>
            <a:r>
              <a:rPr lang="en-US" sz="2400" dirty="0">
                <a:solidFill>
                  <a:schemeClr val="tx1"/>
                </a:solidFill>
              </a:rPr>
              <a:t>. Megan, Sherry, and Talia have been inseparable since the third grade. Now in eighth grade, they are all cheerleaders and serve on the yearbook committee as well. Another thing they have in common is their dislike for Katia, the new girl in their homeroom. Katia recently moved from Russia and tried to make friends with Megan, who lives on her block. When Katia greeted Megan in homeroom one morning, Megan told her to learn English before talking to them. Since that day, all three girls have made daily insults to Katia about her accent, her language skills, and her clothes. Katia has tried to ignore these comments, but they keep coming anyway. </a:t>
            </a:r>
          </a:p>
        </p:txBody>
      </p:sp>
    </p:spTree>
    <p:extLst>
      <p:ext uri="{BB962C8B-B14F-4D97-AF65-F5344CB8AC3E}">
        <p14:creationId xmlns:p14="http://schemas.microsoft.com/office/powerpoint/2010/main" val="4066372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749509" y="1902252"/>
            <a:ext cx="11047750" cy="4023360"/>
          </a:xfrm>
        </p:spPr>
        <p:txBody>
          <a:bodyPr>
            <a:noAutofit/>
          </a:bodyPr>
          <a:lstStyle/>
          <a:p>
            <a:pPr marL="457200" indent="-457200">
              <a:buFont typeface="+mj-lt"/>
              <a:buAutoNum type="arabicPeriod"/>
            </a:pPr>
            <a:r>
              <a:rPr lang="en-US" sz="2800" dirty="0"/>
              <a:t>How might this behavior conflict with personal values or school guidelines for </a:t>
            </a:r>
            <a:r>
              <a:rPr lang="en-US" sz="2800" dirty="0" smtClean="0"/>
              <a:t>personal conduct</a:t>
            </a:r>
            <a:r>
              <a:rPr lang="en-US" sz="2800" dirty="0"/>
              <a:t>?</a:t>
            </a:r>
          </a:p>
          <a:p>
            <a:pPr marL="457200" indent="-457200">
              <a:buFont typeface="+mj-lt"/>
              <a:buAutoNum type="arabicPeriod"/>
            </a:pPr>
            <a:r>
              <a:rPr lang="en-US" sz="2800" dirty="0"/>
              <a:t>How might the person who is bullied feel?</a:t>
            </a:r>
          </a:p>
          <a:p>
            <a:pPr marL="457200" indent="-457200">
              <a:buFont typeface="+mj-lt"/>
              <a:buAutoNum type="arabicPeriod"/>
            </a:pPr>
            <a:r>
              <a:rPr lang="en-US" sz="2800" dirty="0"/>
              <a:t>What seems to be the reason behind the bullying? What do the people who are </a:t>
            </a:r>
            <a:r>
              <a:rPr lang="en-US" sz="2800" dirty="0" smtClean="0"/>
              <a:t>bullying get </a:t>
            </a:r>
            <a:r>
              <a:rPr lang="en-US" sz="2800" dirty="0"/>
              <a:t>out of this and what would be a more appropriate way to for them to express </a:t>
            </a:r>
            <a:r>
              <a:rPr lang="en-US" sz="2800" dirty="0" smtClean="0"/>
              <a:t>their feelings</a:t>
            </a:r>
            <a:r>
              <a:rPr lang="en-US" sz="2800" dirty="0"/>
              <a:t>?</a:t>
            </a:r>
          </a:p>
        </p:txBody>
      </p:sp>
    </p:spTree>
    <p:extLst>
      <p:ext uri="{BB962C8B-B14F-4D97-AF65-F5344CB8AC3E}">
        <p14:creationId xmlns:p14="http://schemas.microsoft.com/office/powerpoint/2010/main" val="17086434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794480" y="1737360"/>
            <a:ext cx="10822898" cy="4023360"/>
          </a:xfrm>
        </p:spPr>
        <p:txBody>
          <a:bodyPr>
            <a:noAutofit/>
          </a:bodyPr>
          <a:lstStyle/>
          <a:p>
            <a:r>
              <a:rPr lang="en-US" sz="2400" dirty="0"/>
              <a:t>Think about the information </a:t>
            </a:r>
            <a:r>
              <a:rPr lang="en-US" sz="2400" dirty="0" smtClean="0"/>
              <a:t>we have shared as </a:t>
            </a:r>
            <a:r>
              <a:rPr lang="en-US" sz="2400" dirty="0"/>
              <a:t>you respond to the following scenarios so that you will be prepared to “think before you act” when real situations arise: </a:t>
            </a:r>
            <a:endParaRPr lang="en-US" sz="2400" dirty="0" smtClean="0"/>
          </a:p>
          <a:p>
            <a:r>
              <a:rPr lang="en-US" sz="2400" dirty="0" smtClean="0"/>
              <a:t>2. Jimmy </a:t>
            </a:r>
            <a:r>
              <a:rPr lang="en-US" sz="2400" dirty="0"/>
              <a:t>is a rather slight sixth grader, who is not very coordinated and is usually picked last when his classmates are choosing teams in gym. At lunch one day, Jimmy slipped on a freshly mopped floor, which sent him and his lunch tray flying. One of his classmates patted him on the back and commented, “Nice going, spaz!,” which caused the other students to howl. As Jimmy collected the strewn items from the floor, he noticed another student looking his way. “What are you looking at, fatso?,” he yelled at the student. “Why don’t you just feed your fat face and mind your business?” Again, the other students laughed. </a:t>
            </a:r>
            <a:r>
              <a:rPr lang="en-US" sz="2400" dirty="0" smtClean="0"/>
              <a:t>One student was taking a picture and happened to catch him falling in the picture and decided to post it on Instagram and Snapchat with inappropriate comments.  </a:t>
            </a:r>
            <a:endParaRPr lang="en-US" sz="2400" dirty="0"/>
          </a:p>
        </p:txBody>
      </p:sp>
    </p:spTree>
    <p:extLst>
      <p:ext uri="{BB962C8B-B14F-4D97-AF65-F5344CB8AC3E}">
        <p14:creationId xmlns:p14="http://schemas.microsoft.com/office/powerpoint/2010/main" val="11563183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749509" y="1902252"/>
            <a:ext cx="11047750" cy="4023360"/>
          </a:xfrm>
        </p:spPr>
        <p:txBody>
          <a:bodyPr>
            <a:noAutofit/>
          </a:bodyPr>
          <a:lstStyle/>
          <a:p>
            <a:pPr marL="457200" indent="-457200">
              <a:buFont typeface="+mj-lt"/>
              <a:buAutoNum type="arabicPeriod"/>
            </a:pPr>
            <a:r>
              <a:rPr lang="en-US" sz="2800" dirty="0"/>
              <a:t>How might this behavior conflict with personal values or school guidelines for personal conduct? </a:t>
            </a:r>
            <a:endParaRPr lang="en-US" sz="2800" dirty="0" smtClean="0"/>
          </a:p>
          <a:p>
            <a:pPr marL="457200" indent="-457200">
              <a:buFont typeface="+mj-lt"/>
              <a:buAutoNum type="arabicPeriod"/>
            </a:pPr>
            <a:r>
              <a:rPr lang="en-US" sz="2800" dirty="0" smtClean="0"/>
              <a:t>How </a:t>
            </a:r>
            <a:r>
              <a:rPr lang="en-US" sz="2800" dirty="0"/>
              <a:t>might </a:t>
            </a:r>
            <a:r>
              <a:rPr lang="en-US" sz="2800" dirty="0" smtClean="0"/>
              <a:t>he feel about mean comments shared online? </a:t>
            </a:r>
            <a:endParaRPr lang="en-US" sz="2800" dirty="0" smtClean="0"/>
          </a:p>
          <a:p>
            <a:pPr marL="457200" indent="-457200">
              <a:buFont typeface="+mj-lt"/>
              <a:buAutoNum type="arabicPeriod"/>
            </a:pPr>
            <a:r>
              <a:rPr lang="en-US" sz="2800" dirty="0" smtClean="0"/>
              <a:t>What </a:t>
            </a:r>
            <a:r>
              <a:rPr lang="en-US" sz="2800" dirty="0"/>
              <a:t>seems to be the reason behind the bullying? </a:t>
            </a:r>
            <a:endParaRPr lang="en-US" sz="2800" dirty="0" smtClean="0"/>
          </a:p>
          <a:p>
            <a:pPr marL="457200" indent="-457200">
              <a:buFont typeface="+mj-lt"/>
              <a:buAutoNum type="arabicPeriod"/>
            </a:pPr>
            <a:r>
              <a:rPr lang="en-US" sz="2800" dirty="0" smtClean="0"/>
              <a:t>What </a:t>
            </a:r>
            <a:r>
              <a:rPr lang="en-US" sz="2800" dirty="0"/>
              <a:t>do the people who are bullying get out of this and what would be a more appropriate way to for them to express their feelings</a:t>
            </a:r>
            <a:r>
              <a:rPr lang="en-US" sz="2800" dirty="0" smtClean="0"/>
              <a:t>?</a:t>
            </a:r>
          </a:p>
          <a:p>
            <a:pPr marL="457200" indent="-457200">
              <a:buFont typeface="+mj-lt"/>
              <a:buAutoNum type="arabicPeriod"/>
            </a:pPr>
            <a:r>
              <a:rPr lang="en-US" sz="2800" dirty="0" smtClean="0"/>
              <a:t>Why would it not be okay to share the picture online?</a:t>
            </a:r>
            <a:endParaRPr lang="en-US" sz="2800" dirty="0"/>
          </a:p>
        </p:txBody>
      </p:sp>
    </p:spTree>
    <p:extLst>
      <p:ext uri="{BB962C8B-B14F-4D97-AF65-F5344CB8AC3E}">
        <p14:creationId xmlns:p14="http://schemas.microsoft.com/office/powerpoint/2010/main" val="19908665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715032"/>
            <a:ext cx="10822898" cy="822960"/>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749509" y="1692390"/>
            <a:ext cx="11047750" cy="4023360"/>
          </a:xfrm>
        </p:spPr>
        <p:txBody>
          <a:bodyPr>
            <a:noAutofit/>
          </a:bodyPr>
          <a:lstStyle/>
          <a:p>
            <a:pPr marL="457200" indent="-457200">
              <a:buFont typeface="+mj-lt"/>
              <a:buAutoNum type="arabicPeriod"/>
            </a:pPr>
            <a:r>
              <a:rPr lang="en-US" sz="2800" dirty="0">
                <a:solidFill>
                  <a:schemeClr val="tx1"/>
                </a:solidFill>
              </a:rPr>
              <a:t>What </a:t>
            </a:r>
            <a:r>
              <a:rPr lang="en-US" sz="2800" dirty="0" smtClean="0">
                <a:solidFill>
                  <a:schemeClr val="tx1"/>
                </a:solidFill>
              </a:rPr>
              <a:t>is something we wouldn't </a:t>
            </a:r>
            <a:r>
              <a:rPr lang="en-US" sz="2800" dirty="0">
                <a:solidFill>
                  <a:schemeClr val="tx1"/>
                </a:solidFill>
              </a:rPr>
              <a:t>know by just looking at you? </a:t>
            </a:r>
            <a:endParaRPr lang="en-US" sz="2800" dirty="0" smtClean="0">
              <a:solidFill>
                <a:schemeClr val="tx1"/>
              </a:solidFill>
            </a:endParaRPr>
          </a:p>
          <a:p>
            <a:pPr marL="0" indent="0">
              <a:buNone/>
            </a:pPr>
            <a:r>
              <a:rPr lang="en-US" sz="2800" dirty="0" smtClean="0">
                <a:solidFill>
                  <a:schemeClr val="tx1"/>
                </a:solidFill>
              </a:rPr>
              <a:t>SHARE WITH A PARTNER OR SMALL GROUP AT YOUR TABLE.</a:t>
            </a:r>
          </a:p>
          <a:p>
            <a:pPr marL="457200" indent="-457200">
              <a:buFont typeface="+mj-lt"/>
              <a:buAutoNum type="arabicPeriod"/>
            </a:pPr>
            <a:r>
              <a:rPr lang="en-US" sz="2800" dirty="0">
                <a:solidFill>
                  <a:schemeClr val="tx1"/>
                </a:solidFill>
              </a:rPr>
              <a:t>Can you remember a time when you were called a name or put down for being </a:t>
            </a:r>
            <a:r>
              <a:rPr lang="en-US" sz="2800" dirty="0" smtClean="0">
                <a:solidFill>
                  <a:schemeClr val="tx1"/>
                </a:solidFill>
              </a:rPr>
              <a:t>different from </a:t>
            </a:r>
            <a:r>
              <a:rPr lang="en-US" sz="2800" dirty="0">
                <a:solidFill>
                  <a:schemeClr val="tx1"/>
                </a:solidFill>
              </a:rPr>
              <a:t>others around you?</a:t>
            </a:r>
          </a:p>
          <a:p>
            <a:pPr marL="457200" indent="-457200">
              <a:buFont typeface="+mj-lt"/>
              <a:buAutoNum type="arabicPeriod"/>
            </a:pPr>
            <a:r>
              <a:rPr lang="en-US" sz="2800" dirty="0" smtClean="0">
                <a:solidFill>
                  <a:schemeClr val="tx1"/>
                </a:solidFill>
              </a:rPr>
              <a:t>How </a:t>
            </a:r>
            <a:r>
              <a:rPr lang="en-US" sz="2800" dirty="0">
                <a:solidFill>
                  <a:schemeClr val="tx1"/>
                </a:solidFill>
              </a:rPr>
              <a:t>did it feel? </a:t>
            </a:r>
            <a:r>
              <a:rPr lang="en-US" sz="2800" dirty="0" smtClean="0">
                <a:solidFill>
                  <a:schemeClr val="tx1"/>
                </a:solidFill>
              </a:rPr>
              <a:t>And what </a:t>
            </a:r>
            <a:r>
              <a:rPr lang="en-US" sz="2800" dirty="0">
                <a:solidFill>
                  <a:schemeClr val="tx1"/>
                </a:solidFill>
              </a:rPr>
              <a:t>did you do?</a:t>
            </a:r>
          </a:p>
          <a:p>
            <a:pPr marL="457200" indent="-457200">
              <a:buFont typeface="+mj-lt"/>
              <a:buAutoNum type="arabicPeriod"/>
            </a:pPr>
            <a:r>
              <a:rPr lang="en-US" sz="2800" dirty="0" smtClean="0">
                <a:solidFill>
                  <a:schemeClr val="tx1"/>
                </a:solidFill>
              </a:rPr>
              <a:t>Can </a:t>
            </a:r>
            <a:r>
              <a:rPr lang="en-US" sz="2800" dirty="0">
                <a:solidFill>
                  <a:schemeClr val="tx1"/>
                </a:solidFill>
              </a:rPr>
              <a:t>you remember a time when you called someone a name because they were different?</a:t>
            </a:r>
          </a:p>
          <a:p>
            <a:pPr marL="457200" indent="-457200">
              <a:buFont typeface="+mj-lt"/>
              <a:buAutoNum type="arabicPeriod"/>
            </a:pPr>
            <a:r>
              <a:rPr lang="en-US" sz="2800" dirty="0" smtClean="0">
                <a:solidFill>
                  <a:schemeClr val="tx1"/>
                </a:solidFill>
              </a:rPr>
              <a:t>How </a:t>
            </a:r>
            <a:r>
              <a:rPr lang="en-US" sz="2800" dirty="0">
                <a:solidFill>
                  <a:schemeClr val="tx1"/>
                </a:solidFill>
              </a:rPr>
              <a:t>do you think it made them feel? </a:t>
            </a:r>
          </a:p>
        </p:txBody>
      </p:sp>
    </p:spTree>
    <p:extLst>
      <p:ext uri="{BB962C8B-B14F-4D97-AF65-F5344CB8AC3E}">
        <p14:creationId xmlns:p14="http://schemas.microsoft.com/office/powerpoint/2010/main" val="819447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sp>
        <p:nvSpPr>
          <p:cNvPr id="7" name="Content Placeholder 6"/>
          <p:cNvSpPr>
            <a:spLocks noGrp="1"/>
          </p:cNvSpPr>
          <p:nvPr>
            <p:ph idx="1"/>
          </p:nvPr>
        </p:nvSpPr>
        <p:spPr/>
        <p:txBody>
          <a:bodyPr/>
          <a:lstStyle/>
          <a:p>
            <a:pPr marL="0" indent="0">
              <a:buNone/>
            </a:pPr>
            <a:r>
              <a:rPr lang="en-US" sz="3200" dirty="0" smtClean="0"/>
              <a:t>Click on the following link to view the video: </a:t>
            </a:r>
            <a:r>
              <a:rPr lang="en-US" sz="3200" dirty="0"/>
              <a:t>The Misfits author James Howe talks about No Name-Calling Week</a:t>
            </a:r>
          </a:p>
          <a:p>
            <a:endParaRPr lang="en-US" sz="3200" dirty="0"/>
          </a:p>
          <a:p>
            <a:r>
              <a:rPr lang="en-US" sz="3200" dirty="0">
                <a:hlinkClick r:id="rId3"/>
              </a:rPr>
              <a:t>https://</a:t>
            </a:r>
            <a:r>
              <a:rPr lang="en-US" sz="3200" dirty="0" smtClean="0">
                <a:hlinkClick r:id="rId3"/>
              </a:rPr>
              <a:t>www.youtube.com/watch?v=PDSideINpKg</a:t>
            </a:r>
            <a:endParaRPr lang="en-US" sz="3200" dirty="0" smtClean="0"/>
          </a:p>
          <a:p>
            <a:r>
              <a:rPr lang="en-US" dirty="0" smtClean="0"/>
              <a:t> </a:t>
            </a:r>
            <a:endParaRPr lang="en-US" dirty="0"/>
          </a:p>
        </p:txBody>
      </p:sp>
    </p:spTree>
    <p:extLst>
      <p:ext uri="{BB962C8B-B14F-4D97-AF65-F5344CB8AC3E}">
        <p14:creationId xmlns:p14="http://schemas.microsoft.com/office/powerpoint/2010/main" val="21783398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749509" y="1737360"/>
            <a:ext cx="11047750" cy="4023360"/>
          </a:xfrm>
        </p:spPr>
        <p:txBody>
          <a:bodyPr>
            <a:noAutofit/>
          </a:bodyPr>
          <a:lstStyle/>
          <a:p>
            <a:pPr marL="0" indent="0">
              <a:buNone/>
            </a:pPr>
            <a:r>
              <a:rPr lang="en-US" sz="2800" dirty="0" smtClean="0">
                <a:solidFill>
                  <a:schemeClr val="tx1"/>
                </a:solidFill>
              </a:rPr>
              <a:t>Share your </a:t>
            </a:r>
            <a:r>
              <a:rPr lang="en-US" sz="2800" dirty="0">
                <a:solidFill>
                  <a:schemeClr val="tx1"/>
                </a:solidFill>
              </a:rPr>
              <a:t>experiences with the larger group. </a:t>
            </a:r>
            <a:endParaRPr lang="en-US" sz="2800" dirty="0" smtClean="0">
              <a:solidFill>
                <a:schemeClr val="tx1"/>
              </a:solidFill>
            </a:endParaRPr>
          </a:p>
          <a:p>
            <a:pPr marL="457200" indent="-457200">
              <a:buFont typeface="+mj-lt"/>
              <a:buAutoNum type="arabicPeriod"/>
            </a:pPr>
            <a:r>
              <a:rPr lang="en-US" sz="2800" dirty="0" smtClean="0">
                <a:solidFill>
                  <a:schemeClr val="tx1"/>
                </a:solidFill>
              </a:rPr>
              <a:t>How did it feel to be called a name or put down for being different?</a:t>
            </a:r>
          </a:p>
          <a:p>
            <a:pPr marL="457200" indent="-457200">
              <a:buFont typeface="+mj-lt"/>
              <a:buAutoNum type="arabicPeriod"/>
            </a:pPr>
            <a:r>
              <a:rPr lang="en-US" sz="2800" dirty="0" smtClean="0">
                <a:solidFill>
                  <a:schemeClr val="tx1"/>
                </a:solidFill>
              </a:rPr>
              <a:t>Were you able to end </a:t>
            </a:r>
            <a:r>
              <a:rPr lang="en-US" sz="2800" dirty="0">
                <a:solidFill>
                  <a:schemeClr val="tx1"/>
                </a:solidFill>
              </a:rPr>
              <a:t>the situation</a:t>
            </a:r>
            <a:r>
              <a:rPr lang="en-US" sz="2800" dirty="0" smtClean="0">
                <a:solidFill>
                  <a:schemeClr val="tx1"/>
                </a:solidFill>
              </a:rPr>
              <a:t>? What did you do?</a:t>
            </a:r>
            <a:endParaRPr lang="en-US" sz="2800" dirty="0">
              <a:solidFill>
                <a:schemeClr val="tx1"/>
              </a:solidFill>
            </a:endParaRPr>
          </a:p>
          <a:p>
            <a:pPr marL="457200" indent="-457200">
              <a:buFont typeface="+mj-lt"/>
              <a:buAutoNum type="arabicPeriod"/>
            </a:pPr>
            <a:r>
              <a:rPr lang="en-US" sz="2800" dirty="0" smtClean="0">
                <a:solidFill>
                  <a:schemeClr val="tx1"/>
                </a:solidFill>
              </a:rPr>
              <a:t>What </a:t>
            </a:r>
            <a:r>
              <a:rPr lang="en-US" sz="2800" dirty="0">
                <a:solidFill>
                  <a:schemeClr val="tx1"/>
                </a:solidFill>
              </a:rPr>
              <a:t>was it like working in groups today with people that were both similar to </a:t>
            </a:r>
            <a:r>
              <a:rPr lang="en-US" sz="2800" dirty="0" smtClean="0">
                <a:solidFill>
                  <a:schemeClr val="tx1"/>
                </a:solidFill>
              </a:rPr>
              <a:t>and different </a:t>
            </a:r>
            <a:r>
              <a:rPr lang="en-US" sz="2800" dirty="0">
                <a:solidFill>
                  <a:schemeClr val="tx1"/>
                </a:solidFill>
              </a:rPr>
              <a:t>from you?</a:t>
            </a:r>
          </a:p>
          <a:p>
            <a:pPr marL="457200" indent="-457200">
              <a:buFont typeface="+mj-lt"/>
              <a:buAutoNum type="arabicPeriod"/>
            </a:pPr>
            <a:r>
              <a:rPr lang="en-US" sz="2800" dirty="0" smtClean="0">
                <a:solidFill>
                  <a:schemeClr val="tx1"/>
                </a:solidFill>
              </a:rPr>
              <a:t>How </a:t>
            </a:r>
            <a:r>
              <a:rPr lang="en-US" sz="2800" dirty="0">
                <a:solidFill>
                  <a:schemeClr val="tx1"/>
                </a:solidFill>
              </a:rPr>
              <a:t>do our differences help us do good work?</a:t>
            </a:r>
          </a:p>
          <a:p>
            <a:pPr marL="457200" indent="-457200">
              <a:buFont typeface="+mj-lt"/>
              <a:buAutoNum type="arabicPeriod"/>
            </a:pPr>
            <a:r>
              <a:rPr lang="en-US" sz="2800" dirty="0" smtClean="0">
                <a:solidFill>
                  <a:schemeClr val="tx1"/>
                </a:solidFill>
              </a:rPr>
              <a:t>What </a:t>
            </a:r>
            <a:r>
              <a:rPr lang="en-US" sz="2800" dirty="0">
                <a:solidFill>
                  <a:schemeClr val="tx1"/>
                </a:solidFill>
              </a:rPr>
              <a:t>can you do when you are being called names or bullied?</a:t>
            </a:r>
          </a:p>
        </p:txBody>
      </p:sp>
    </p:spTree>
    <p:extLst>
      <p:ext uri="{BB962C8B-B14F-4D97-AF65-F5344CB8AC3E}">
        <p14:creationId xmlns:p14="http://schemas.microsoft.com/office/powerpoint/2010/main" val="36080694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49509" y="314793"/>
            <a:ext cx="10822898" cy="688049"/>
          </a:xfrm>
        </p:spPr>
        <p:txBody>
          <a:bodyPr>
            <a:normAutofit fontScale="90000"/>
          </a:bodyPr>
          <a:lstStyle/>
          <a:p>
            <a:r>
              <a:rPr lang="en-US" dirty="0">
                <a:solidFill>
                  <a:srgbClr val="002060"/>
                </a:solidFill>
              </a:rPr>
              <a:t>Thursday: Stay Bright! Name-Calling is Dark!</a:t>
            </a:r>
          </a:p>
        </p:txBody>
      </p:sp>
      <p:sp>
        <p:nvSpPr>
          <p:cNvPr id="2" name="Content Placeholder 1"/>
          <p:cNvSpPr>
            <a:spLocks noGrp="1"/>
          </p:cNvSpPr>
          <p:nvPr>
            <p:ph idx="1"/>
          </p:nvPr>
        </p:nvSpPr>
        <p:spPr>
          <a:xfrm>
            <a:off x="494676" y="1223947"/>
            <a:ext cx="11332564" cy="4023360"/>
          </a:xfrm>
        </p:spPr>
        <p:txBody>
          <a:bodyPr>
            <a:noAutofit/>
          </a:bodyPr>
          <a:lstStyle/>
          <a:p>
            <a:pPr marL="0" indent="0">
              <a:buNone/>
            </a:pPr>
            <a:r>
              <a:rPr lang="en-US" sz="2800" dirty="0">
                <a:solidFill>
                  <a:schemeClr val="tx1"/>
                </a:solidFill>
              </a:rPr>
              <a:t>If you are being called names or bullied, remember the four ways to stay SAFE: </a:t>
            </a:r>
            <a:endParaRPr lang="en-US" sz="2800" dirty="0" smtClean="0">
              <a:solidFill>
                <a:schemeClr val="tx1"/>
              </a:solidFill>
            </a:endParaRPr>
          </a:p>
          <a:p>
            <a:pPr marL="0" indent="0">
              <a:buNone/>
            </a:pPr>
            <a:r>
              <a:rPr lang="en-US" sz="2800" dirty="0" smtClean="0">
                <a:solidFill>
                  <a:schemeClr val="tx1"/>
                </a:solidFill>
              </a:rPr>
              <a:t>Say </a:t>
            </a:r>
            <a:r>
              <a:rPr lang="en-US" sz="2800" dirty="0">
                <a:solidFill>
                  <a:schemeClr val="tx1"/>
                </a:solidFill>
              </a:rPr>
              <a:t>What you Feel: Tell the person who is bullying you or calling you names the way their actions make you feel. </a:t>
            </a:r>
            <a:endParaRPr lang="en-US" sz="2800" dirty="0" smtClean="0">
              <a:solidFill>
                <a:schemeClr val="tx1"/>
              </a:solidFill>
            </a:endParaRPr>
          </a:p>
          <a:p>
            <a:pPr marL="0" indent="0">
              <a:buNone/>
            </a:pPr>
            <a:r>
              <a:rPr lang="en-US" sz="2800" dirty="0" smtClean="0">
                <a:solidFill>
                  <a:schemeClr val="tx1"/>
                </a:solidFill>
              </a:rPr>
              <a:t>Ask </a:t>
            </a:r>
            <a:r>
              <a:rPr lang="en-US" sz="2800" dirty="0">
                <a:solidFill>
                  <a:schemeClr val="tx1"/>
                </a:solidFill>
              </a:rPr>
              <a:t>for Help: Sometimes you can't handle the situation yourself, and it's ok to ask for help. Find a teacher or other school staff member to talk to. </a:t>
            </a:r>
            <a:endParaRPr lang="en-US" sz="2800" dirty="0" smtClean="0">
              <a:solidFill>
                <a:schemeClr val="tx1"/>
              </a:solidFill>
            </a:endParaRPr>
          </a:p>
          <a:p>
            <a:pPr marL="0" indent="0">
              <a:buNone/>
            </a:pPr>
            <a:r>
              <a:rPr lang="en-US" sz="2800" dirty="0" smtClean="0">
                <a:solidFill>
                  <a:schemeClr val="tx1"/>
                </a:solidFill>
              </a:rPr>
              <a:t>Find </a:t>
            </a:r>
            <a:r>
              <a:rPr lang="en-US" sz="2800" dirty="0">
                <a:solidFill>
                  <a:schemeClr val="tx1"/>
                </a:solidFill>
              </a:rPr>
              <a:t>a Friend: Hanging out with people who make you feel good about yourself is important, and the person calling you names might think twice before picking on you when you're with your friends. </a:t>
            </a:r>
            <a:endParaRPr lang="en-US" sz="2800" dirty="0" smtClean="0">
              <a:solidFill>
                <a:schemeClr val="tx1"/>
              </a:solidFill>
            </a:endParaRPr>
          </a:p>
          <a:p>
            <a:pPr marL="0" indent="0">
              <a:buNone/>
            </a:pPr>
            <a:r>
              <a:rPr lang="en-US" sz="2800" dirty="0" smtClean="0">
                <a:solidFill>
                  <a:schemeClr val="tx1"/>
                </a:solidFill>
              </a:rPr>
              <a:t>Exit </a:t>
            </a:r>
            <a:r>
              <a:rPr lang="en-US" sz="2800" dirty="0">
                <a:solidFill>
                  <a:schemeClr val="tx1"/>
                </a:solidFill>
              </a:rPr>
              <a:t>the Area: While it may feel like you aren't doing anything at all, sometimes walking away from someone who is picking on you is the best way to end things. </a:t>
            </a:r>
          </a:p>
        </p:txBody>
      </p:sp>
    </p:spTree>
    <p:extLst>
      <p:ext uri="{BB962C8B-B14F-4D97-AF65-F5344CB8AC3E}">
        <p14:creationId xmlns:p14="http://schemas.microsoft.com/office/powerpoint/2010/main" val="18920037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Thursday: No Name-Calling Week</a:t>
            </a:r>
            <a:endParaRPr lang="en-US" dirty="0">
              <a:solidFill>
                <a:srgbClr val="002060"/>
              </a:solidFill>
            </a:endParaRPr>
          </a:p>
        </p:txBody>
      </p:sp>
      <p:sp>
        <p:nvSpPr>
          <p:cNvPr id="7" name="Content Placeholder 6"/>
          <p:cNvSpPr>
            <a:spLocks noGrp="1"/>
          </p:cNvSpPr>
          <p:nvPr>
            <p:ph idx="1"/>
          </p:nvPr>
        </p:nvSpPr>
        <p:spPr>
          <a:xfrm>
            <a:off x="1097279" y="2012430"/>
            <a:ext cx="5303520" cy="4023360"/>
          </a:xfrm>
        </p:spPr>
        <p:txBody>
          <a:bodyPr>
            <a:normAutofit/>
          </a:bodyPr>
          <a:lstStyle/>
          <a:p>
            <a:r>
              <a:rPr lang="en-US" sz="3200" dirty="0" smtClean="0"/>
              <a:t>Tomorrow, Friday Jan. 26</a:t>
            </a:r>
          </a:p>
          <a:p>
            <a:r>
              <a:rPr lang="en-US" sz="3200" dirty="0" smtClean="0"/>
              <a:t>It’s Take a Vacation from Name-Calling Day!</a:t>
            </a:r>
          </a:p>
          <a:p>
            <a:r>
              <a:rPr lang="en-US" sz="3200" dirty="0" smtClean="0">
                <a:solidFill>
                  <a:srgbClr val="002060"/>
                </a:solidFill>
              </a:rPr>
              <a:t>Wear your Hawaiian shirt or best vacation shirt! Think tacky tourist!</a:t>
            </a:r>
            <a:endParaRPr lang="en-US" sz="3600" dirty="0" smtClean="0"/>
          </a:p>
        </p:txBody>
      </p:sp>
      <p:pic>
        <p:nvPicPr>
          <p:cNvPr id="8" name="Picture 7"/>
          <p:cNvPicPr>
            <a:picLocks noChangeAspect="1"/>
          </p:cNvPicPr>
          <p:nvPr/>
        </p:nvPicPr>
        <p:blipFill>
          <a:blip r:embed="rId3"/>
          <a:stretch>
            <a:fillRect/>
          </a:stretch>
        </p:blipFill>
        <p:spPr>
          <a:xfrm>
            <a:off x="6510499" y="2083274"/>
            <a:ext cx="5060567" cy="3012242"/>
          </a:xfrm>
          <a:prstGeom prst="rect">
            <a:avLst/>
          </a:prstGeom>
        </p:spPr>
      </p:pic>
    </p:spTree>
    <p:extLst>
      <p:ext uri="{BB962C8B-B14F-4D97-AF65-F5344CB8AC3E}">
        <p14:creationId xmlns:p14="http://schemas.microsoft.com/office/powerpoint/2010/main" val="38181742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286603"/>
            <a:ext cx="10822898" cy="1450757"/>
          </a:xfrm>
        </p:spPr>
        <p:txBody>
          <a:bodyPr/>
          <a:lstStyle/>
          <a:p>
            <a:r>
              <a:rPr lang="en-US" dirty="0" smtClean="0">
                <a:solidFill>
                  <a:srgbClr val="002060"/>
                </a:solidFill>
              </a:rPr>
              <a:t>Friday: Take a Vacation from Name-Calling!</a:t>
            </a:r>
            <a:endParaRPr lang="en-US" dirty="0">
              <a:solidFill>
                <a:srgbClr val="002060"/>
              </a:solidFill>
            </a:endParaRPr>
          </a:p>
        </p:txBody>
      </p:sp>
      <p:pic>
        <p:nvPicPr>
          <p:cNvPr id="8" name="Content Placeholder 7"/>
          <p:cNvPicPr>
            <a:picLocks noGrp="1" noChangeAspect="1"/>
          </p:cNvPicPr>
          <p:nvPr>
            <p:ph idx="1"/>
          </p:nvPr>
        </p:nvPicPr>
        <p:blipFill>
          <a:blip r:embed="rId3"/>
          <a:stretch>
            <a:fillRect/>
          </a:stretch>
        </p:blipFill>
        <p:spPr>
          <a:xfrm>
            <a:off x="1408634" y="2208270"/>
            <a:ext cx="9525000" cy="2762250"/>
          </a:xfrm>
          <a:prstGeom prst="rect">
            <a:avLst/>
          </a:prstGeom>
        </p:spPr>
      </p:pic>
    </p:spTree>
    <p:extLst>
      <p:ext uri="{BB962C8B-B14F-4D97-AF65-F5344CB8AC3E}">
        <p14:creationId xmlns:p14="http://schemas.microsoft.com/office/powerpoint/2010/main" val="2788871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749509" y="415977"/>
            <a:ext cx="10822898" cy="777990"/>
          </a:xfrm>
        </p:spPr>
        <p:txBody>
          <a:bodyPr/>
          <a:lstStyle/>
          <a:p>
            <a:r>
              <a:rPr lang="en-US" dirty="0">
                <a:solidFill>
                  <a:srgbClr val="002060"/>
                </a:solidFill>
              </a:rPr>
              <a:t>Friday: Take a Vacation from Name-Calling!</a:t>
            </a:r>
          </a:p>
        </p:txBody>
      </p:sp>
      <p:sp>
        <p:nvSpPr>
          <p:cNvPr id="2" name="Content Placeholder 1"/>
          <p:cNvSpPr>
            <a:spLocks noGrp="1"/>
          </p:cNvSpPr>
          <p:nvPr>
            <p:ph idx="1"/>
          </p:nvPr>
        </p:nvSpPr>
        <p:spPr>
          <a:xfrm>
            <a:off x="749509" y="1306018"/>
            <a:ext cx="11047750" cy="4023360"/>
          </a:xfrm>
        </p:spPr>
        <p:txBody>
          <a:bodyPr>
            <a:noAutofit/>
          </a:bodyPr>
          <a:lstStyle/>
          <a:p>
            <a:pPr marL="0" indent="0">
              <a:buNone/>
            </a:pPr>
            <a:r>
              <a:rPr lang="en-US" sz="2800" dirty="0"/>
              <a:t>NO NAME CALLING WEEK </a:t>
            </a:r>
            <a:r>
              <a:rPr lang="en-US" sz="2800" dirty="0" smtClean="0"/>
              <a:t>PLEDGE: After all of the lessons this week about name-calling, please read this pledge out-loud as a class and sign the one provided for your class. Post this inside or outside your classroom door.</a:t>
            </a:r>
          </a:p>
          <a:p>
            <a:pPr marL="0" indent="0">
              <a:buNone/>
            </a:pPr>
            <a:r>
              <a:rPr lang="en-US" sz="2800" dirty="0" smtClean="0"/>
              <a:t>I</a:t>
            </a:r>
            <a:r>
              <a:rPr lang="en-US" sz="2800" dirty="0"/>
              <a:t>, _____________________________ believe that bullying and calling others hurtful names is wrong. I pledge to do my best to: </a:t>
            </a:r>
            <a:endParaRPr lang="en-US" sz="2800" dirty="0" smtClean="0"/>
          </a:p>
          <a:p>
            <a:pPr marL="0" indent="0">
              <a:buNone/>
            </a:pPr>
            <a:r>
              <a:rPr lang="en-US" sz="2800" dirty="0" smtClean="0"/>
              <a:t>• </a:t>
            </a:r>
            <a:r>
              <a:rPr lang="en-US" sz="2800" dirty="0"/>
              <a:t>Not bully others of call them hurtful names. </a:t>
            </a:r>
            <a:endParaRPr lang="en-US" sz="2800" dirty="0" smtClean="0"/>
          </a:p>
          <a:p>
            <a:pPr marL="0" indent="0">
              <a:buNone/>
            </a:pPr>
            <a:r>
              <a:rPr lang="en-US" sz="2800" dirty="0" smtClean="0"/>
              <a:t>• </a:t>
            </a:r>
            <a:r>
              <a:rPr lang="en-US" sz="2800" dirty="0"/>
              <a:t>Intervene, if I safely can, in situations when students are being called names. </a:t>
            </a:r>
            <a:endParaRPr lang="en-US" sz="2800" dirty="0" smtClean="0"/>
          </a:p>
          <a:p>
            <a:pPr marL="0" indent="0">
              <a:buNone/>
            </a:pPr>
            <a:r>
              <a:rPr lang="en-US" sz="2800" dirty="0" smtClean="0"/>
              <a:t>• </a:t>
            </a:r>
            <a:r>
              <a:rPr lang="en-US" sz="2800" dirty="0"/>
              <a:t>Support efforts to end </a:t>
            </a:r>
            <a:r>
              <a:rPr lang="en-US" sz="2800" dirty="0" smtClean="0"/>
              <a:t>bullying, cyberbullying </a:t>
            </a:r>
            <a:r>
              <a:rPr lang="en-US" sz="2800" dirty="0"/>
              <a:t>and name-calling.</a:t>
            </a:r>
          </a:p>
        </p:txBody>
      </p:sp>
    </p:spTree>
    <p:extLst>
      <p:ext uri="{BB962C8B-B14F-4D97-AF65-F5344CB8AC3E}">
        <p14:creationId xmlns:p14="http://schemas.microsoft.com/office/powerpoint/2010/main" val="25528841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879923" y="641311"/>
            <a:ext cx="10646014" cy="716581"/>
          </a:xfrm>
        </p:spPr>
        <p:txBody>
          <a:bodyPr/>
          <a:lstStyle/>
          <a:p>
            <a:r>
              <a:rPr lang="en-US" dirty="0">
                <a:solidFill>
                  <a:srgbClr val="002060"/>
                </a:solidFill>
              </a:rPr>
              <a:t>Friday: Take a Vacation from Name-Calling!</a:t>
            </a:r>
          </a:p>
        </p:txBody>
      </p:sp>
      <p:sp>
        <p:nvSpPr>
          <p:cNvPr id="7" name="Content Placeholder 6"/>
          <p:cNvSpPr>
            <a:spLocks noGrp="1"/>
          </p:cNvSpPr>
          <p:nvPr>
            <p:ph sz="half" idx="1"/>
          </p:nvPr>
        </p:nvSpPr>
        <p:spPr>
          <a:xfrm>
            <a:off x="494675" y="1845735"/>
            <a:ext cx="6460760" cy="4023358"/>
          </a:xfrm>
        </p:spPr>
        <p:txBody>
          <a:bodyPr>
            <a:noAutofit/>
          </a:bodyPr>
          <a:lstStyle/>
          <a:p>
            <a:pPr marL="457200" indent="-457200">
              <a:buFont typeface="+mj-lt"/>
              <a:buAutoNum type="arabicPeriod"/>
            </a:pPr>
            <a:r>
              <a:rPr lang="en-US" sz="2400" dirty="0" smtClean="0">
                <a:solidFill>
                  <a:schemeClr val="tx1"/>
                </a:solidFill>
              </a:rPr>
              <a:t>We all have been called bad names that we do not appreciate and don’t </a:t>
            </a:r>
            <a:r>
              <a:rPr lang="en-US" sz="2400" dirty="0" smtClean="0">
                <a:solidFill>
                  <a:schemeClr val="tx1"/>
                </a:solidFill>
              </a:rPr>
              <a:t>like in person and online. </a:t>
            </a:r>
            <a:endParaRPr lang="en-US" sz="2400" dirty="0" smtClean="0">
              <a:solidFill>
                <a:schemeClr val="tx1"/>
              </a:solidFill>
            </a:endParaRPr>
          </a:p>
          <a:p>
            <a:pPr marL="457200" indent="-457200">
              <a:buFont typeface="+mj-lt"/>
              <a:buAutoNum type="arabicPeriod"/>
            </a:pPr>
            <a:r>
              <a:rPr lang="en-US" sz="2400" dirty="0" smtClean="0">
                <a:solidFill>
                  <a:schemeClr val="tx1"/>
                </a:solidFill>
              </a:rPr>
              <a:t>What are some things you WOULD like to be called? </a:t>
            </a:r>
            <a:endParaRPr lang="en-US" sz="2400" dirty="0" smtClean="0">
              <a:solidFill>
                <a:schemeClr val="tx1"/>
              </a:solidFill>
            </a:endParaRPr>
          </a:p>
          <a:p>
            <a:pPr marL="457200" indent="-457200">
              <a:buFont typeface="+mj-lt"/>
              <a:buAutoNum type="arabicPeriod"/>
            </a:pPr>
            <a:r>
              <a:rPr lang="en-US" sz="2400" dirty="0" smtClean="0">
                <a:solidFill>
                  <a:schemeClr val="tx1"/>
                </a:solidFill>
              </a:rPr>
              <a:t>What are some posts you WOULD like others to share about you?</a:t>
            </a:r>
            <a:endParaRPr lang="en-US" sz="2400" dirty="0" smtClean="0">
              <a:solidFill>
                <a:schemeClr val="tx1"/>
              </a:solidFill>
            </a:endParaRPr>
          </a:p>
          <a:p>
            <a:pPr marL="457200" indent="-457200">
              <a:buFont typeface="+mj-lt"/>
              <a:buAutoNum type="arabicPeriod"/>
            </a:pPr>
            <a:r>
              <a:rPr lang="en-US" sz="2400" dirty="0" smtClean="0">
                <a:solidFill>
                  <a:schemeClr val="tx1"/>
                </a:solidFill>
              </a:rPr>
              <a:t>What are some things about you that you would like us to know about you?</a:t>
            </a:r>
          </a:p>
        </p:txBody>
      </p:sp>
      <p:pic>
        <p:nvPicPr>
          <p:cNvPr id="4" name="Picture 3"/>
          <p:cNvPicPr>
            <a:picLocks noChangeAspect="1"/>
          </p:cNvPicPr>
          <p:nvPr/>
        </p:nvPicPr>
        <p:blipFill>
          <a:blip r:embed="rId3"/>
          <a:stretch>
            <a:fillRect/>
          </a:stretch>
        </p:blipFill>
        <p:spPr>
          <a:xfrm>
            <a:off x="7082628" y="1836937"/>
            <a:ext cx="4776631" cy="3604493"/>
          </a:xfrm>
          <a:prstGeom prst="rect">
            <a:avLst/>
          </a:prstGeom>
        </p:spPr>
      </p:pic>
    </p:spTree>
    <p:extLst>
      <p:ext uri="{BB962C8B-B14F-4D97-AF65-F5344CB8AC3E}">
        <p14:creationId xmlns:p14="http://schemas.microsoft.com/office/powerpoint/2010/main" val="40107089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879923" y="641311"/>
            <a:ext cx="10646014" cy="716581"/>
          </a:xfrm>
        </p:spPr>
        <p:txBody>
          <a:bodyPr/>
          <a:lstStyle/>
          <a:p>
            <a:r>
              <a:rPr lang="en-US" dirty="0">
                <a:solidFill>
                  <a:srgbClr val="002060"/>
                </a:solidFill>
              </a:rPr>
              <a:t>Friday: Take a Vacation from Name-Calling!</a:t>
            </a:r>
          </a:p>
        </p:txBody>
      </p:sp>
      <p:sp>
        <p:nvSpPr>
          <p:cNvPr id="7" name="Content Placeholder 6"/>
          <p:cNvSpPr>
            <a:spLocks noGrp="1"/>
          </p:cNvSpPr>
          <p:nvPr>
            <p:ph sz="half" idx="1"/>
          </p:nvPr>
        </p:nvSpPr>
        <p:spPr>
          <a:xfrm>
            <a:off x="494674" y="1627505"/>
            <a:ext cx="7343040" cy="4023358"/>
          </a:xfrm>
        </p:spPr>
        <p:txBody>
          <a:bodyPr>
            <a:noAutofit/>
          </a:bodyPr>
          <a:lstStyle/>
          <a:p>
            <a:r>
              <a:rPr lang="en-US" sz="2400" dirty="0" smtClean="0">
                <a:solidFill>
                  <a:schemeClr val="tx1"/>
                </a:solidFill>
              </a:rPr>
              <a:t>We watched a video on FCTV this morning with Bobcats saying “I AM _____” compassionate, kind, smart, etc…fill in the blank!</a:t>
            </a:r>
          </a:p>
          <a:p>
            <a:r>
              <a:rPr lang="en-US" sz="2400" dirty="0" smtClean="0">
                <a:solidFill>
                  <a:schemeClr val="tx1"/>
                </a:solidFill>
              </a:rPr>
              <a:t>Write some things about yourself and answer “I AM…”</a:t>
            </a:r>
          </a:p>
          <a:p>
            <a:r>
              <a:rPr lang="en-US" sz="2400" dirty="0" smtClean="0">
                <a:solidFill>
                  <a:schemeClr val="tx1"/>
                </a:solidFill>
              </a:rPr>
              <a:t>Everyone: Share these with your class! Tape it in your planner or locker or somewhere you will see it </a:t>
            </a:r>
            <a:r>
              <a:rPr lang="en-US" sz="2400" dirty="0" smtClean="0">
                <a:solidFill>
                  <a:schemeClr val="tx1"/>
                </a:solidFill>
              </a:rPr>
              <a:t>everyday, or tape it in your classroom where others can read it!</a:t>
            </a:r>
          </a:p>
          <a:p>
            <a:r>
              <a:rPr lang="en-US" sz="2400" dirty="0" smtClean="0">
                <a:solidFill>
                  <a:schemeClr val="tx1"/>
                </a:solidFill>
              </a:rPr>
              <a:t>SHARE and POST positive things about others. </a:t>
            </a:r>
          </a:p>
          <a:p>
            <a:r>
              <a:rPr lang="en-US" sz="2400" dirty="0" smtClean="0">
                <a:solidFill>
                  <a:schemeClr val="tx1"/>
                </a:solidFill>
              </a:rPr>
              <a:t>THINK before you POST and SHARE! </a:t>
            </a:r>
            <a:endParaRPr lang="en-US" sz="2400" dirty="0">
              <a:solidFill>
                <a:schemeClr val="tx1"/>
              </a:solidFill>
            </a:endParaRPr>
          </a:p>
        </p:txBody>
      </p:sp>
      <p:pic>
        <p:nvPicPr>
          <p:cNvPr id="4" name="Picture 3"/>
          <p:cNvPicPr>
            <a:picLocks noChangeAspect="1"/>
          </p:cNvPicPr>
          <p:nvPr/>
        </p:nvPicPr>
        <p:blipFill>
          <a:blip r:embed="rId3"/>
          <a:stretch>
            <a:fillRect/>
          </a:stretch>
        </p:blipFill>
        <p:spPr>
          <a:xfrm>
            <a:off x="8219721" y="1985231"/>
            <a:ext cx="3748770" cy="2828859"/>
          </a:xfrm>
          <a:prstGeom prst="rect">
            <a:avLst/>
          </a:prstGeom>
        </p:spPr>
      </p:pic>
    </p:spTree>
    <p:extLst>
      <p:ext uri="{BB962C8B-B14F-4D97-AF65-F5344CB8AC3E}">
        <p14:creationId xmlns:p14="http://schemas.microsoft.com/office/powerpoint/2010/main" val="226476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pic>
        <p:nvPicPr>
          <p:cNvPr id="8" name="Picture 7"/>
          <p:cNvPicPr>
            <a:picLocks noChangeAspect="1"/>
          </p:cNvPicPr>
          <p:nvPr/>
        </p:nvPicPr>
        <p:blipFill>
          <a:blip r:embed="rId3"/>
          <a:stretch>
            <a:fillRect/>
          </a:stretch>
        </p:blipFill>
        <p:spPr>
          <a:xfrm>
            <a:off x="2493135" y="689188"/>
            <a:ext cx="7475324" cy="4449597"/>
          </a:xfrm>
          <a:prstGeom prst="rect">
            <a:avLst/>
          </a:prstGeom>
        </p:spPr>
      </p:pic>
      <p:sp>
        <p:nvSpPr>
          <p:cNvPr id="9" name="Rectangle 8"/>
          <p:cNvSpPr/>
          <p:nvPr/>
        </p:nvSpPr>
        <p:spPr>
          <a:xfrm>
            <a:off x="342251" y="5837632"/>
            <a:ext cx="4038285" cy="369332"/>
          </a:xfrm>
          <a:prstGeom prst="rect">
            <a:avLst/>
          </a:prstGeom>
        </p:spPr>
        <p:txBody>
          <a:bodyPr wrap="none">
            <a:spAutoFit/>
          </a:bodyPr>
          <a:lstStyle/>
          <a:p>
            <a:r>
              <a:rPr lang="en-US" dirty="0"/>
              <a:t>© 2013 GLSEN NO NAME-CALLING WEEK</a:t>
            </a:r>
          </a:p>
        </p:txBody>
      </p:sp>
    </p:spTree>
    <p:extLst>
      <p:ext uri="{BB962C8B-B14F-4D97-AF65-F5344CB8AC3E}">
        <p14:creationId xmlns:p14="http://schemas.microsoft.com/office/powerpoint/2010/main" val="2082229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sp>
        <p:nvSpPr>
          <p:cNvPr id="7" name="Content Placeholder 6"/>
          <p:cNvSpPr>
            <a:spLocks noGrp="1"/>
          </p:cNvSpPr>
          <p:nvPr>
            <p:ph idx="1"/>
          </p:nvPr>
        </p:nvSpPr>
        <p:spPr/>
        <p:txBody>
          <a:bodyPr/>
          <a:lstStyle/>
          <a:p>
            <a:pPr marL="0" indent="0">
              <a:buNone/>
            </a:pPr>
            <a:r>
              <a:rPr lang="en-US" sz="3200" dirty="0" smtClean="0"/>
              <a:t>Click on the following link to view the </a:t>
            </a:r>
            <a:r>
              <a:rPr lang="en-US" sz="3200" dirty="0" smtClean="0"/>
              <a:t>PSA video</a:t>
            </a:r>
            <a:r>
              <a:rPr lang="en-US" sz="3200" dirty="0" smtClean="0"/>
              <a:t>: </a:t>
            </a:r>
            <a:r>
              <a:rPr lang="en-US" sz="3200" dirty="0" smtClean="0"/>
              <a:t>ERASE bullying from erasebullying.ca about cyber bullying. </a:t>
            </a:r>
            <a:endParaRPr lang="en-US" sz="3200" dirty="0"/>
          </a:p>
          <a:p>
            <a:endParaRPr lang="en-US" sz="3200" dirty="0"/>
          </a:p>
          <a:p>
            <a:r>
              <a:rPr lang="en-US" dirty="0">
                <a:hlinkClick r:id="rId3"/>
              </a:rPr>
              <a:t>https://</a:t>
            </a:r>
            <a:r>
              <a:rPr lang="en-US" dirty="0" smtClean="0">
                <a:hlinkClick r:id="rId3"/>
              </a:rPr>
              <a:t>www.youtube.com/watch?v=c1WBzMLgixM</a:t>
            </a:r>
            <a:endParaRPr lang="en-US" dirty="0" smtClean="0"/>
          </a:p>
          <a:p>
            <a:r>
              <a:rPr lang="en-US" dirty="0" smtClean="0"/>
              <a:t> </a:t>
            </a:r>
            <a:endParaRPr lang="en-US" dirty="0"/>
          </a:p>
        </p:txBody>
      </p:sp>
    </p:spTree>
    <p:extLst>
      <p:ext uri="{BB962C8B-B14F-4D97-AF65-F5344CB8AC3E}">
        <p14:creationId xmlns:p14="http://schemas.microsoft.com/office/powerpoint/2010/main" val="3103186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sp>
        <p:nvSpPr>
          <p:cNvPr id="7" name="Content Placeholder 6"/>
          <p:cNvSpPr>
            <a:spLocks noGrp="1"/>
          </p:cNvSpPr>
          <p:nvPr>
            <p:ph idx="1"/>
          </p:nvPr>
        </p:nvSpPr>
        <p:spPr>
          <a:xfrm>
            <a:off x="1305642" y="1860724"/>
            <a:ext cx="10058400" cy="4023360"/>
          </a:xfrm>
        </p:spPr>
        <p:txBody>
          <a:bodyPr>
            <a:noAutofit/>
          </a:bodyPr>
          <a:lstStyle/>
          <a:p>
            <a:pPr marL="0" indent="0">
              <a:buNone/>
            </a:pPr>
            <a:r>
              <a:rPr lang="en-US" sz="2800" u="sng" dirty="0"/>
              <a:t>Questions for discussion:</a:t>
            </a:r>
          </a:p>
          <a:p>
            <a:pPr>
              <a:buFont typeface="Wingdings" panose="05000000000000000000" pitchFamily="2" charset="2"/>
              <a:buChar char="Ø"/>
            </a:pPr>
            <a:r>
              <a:rPr lang="en-US" sz="2800" dirty="0" smtClean="0"/>
              <a:t>What </a:t>
            </a:r>
            <a:r>
              <a:rPr lang="en-US" sz="2800" dirty="0" smtClean="0"/>
              <a:t>books have you read that have stories of someone being bullied? What happened</a:t>
            </a:r>
            <a:r>
              <a:rPr lang="en-US" sz="2800" dirty="0" smtClean="0"/>
              <a:t>?</a:t>
            </a:r>
            <a:endParaRPr lang="en-US" sz="2800" dirty="0" smtClean="0"/>
          </a:p>
          <a:p>
            <a:pPr>
              <a:buFont typeface="Wingdings" panose="05000000000000000000" pitchFamily="2" charset="2"/>
              <a:buChar char="Ø"/>
            </a:pPr>
            <a:r>
              <a:rPr lang="en-US" sz="2800" dirty="0" smtClean="0"/>
              <a:t>What </a:t>
            </a:r>
            <a:r>
              <a:rPr lang="en-US" sz="2800" dirty="0" smtClean="0"/>
              <a:t>are some examples of movies that have stories of someone being picked on, called names and bullied? What happened</a:t>
            </a:r>
            <a:r>
              <a:rPr lang="en-US" sz="2800" dirty="0" smtClean="0"/>
              <a:t>?</a:t>
            </a:r>
          </a:p>
          <a:p>
            <a:pPr>
              <a:buFont typeface="Wingdings" panose="05000000000000000000" pitchFamily="2" charset="2"/>
              <a:buChar char="Ø"/>
            </a:pPr>
            <a:r>
              <a:rPr lang="en-US" sz="2800" dirty="0" smtClean="0"/>
              <a:t>What are some examples of cyberbullying you have seen or experienced on social media?</a:t>
            </a:r>
            <a:endParaRPr lang="en-US" sz="2800" dirty="0"/>
          </a:p>
          <a:p>
            <a:endParaRPr lang="en-US" sz="1800" dirty="0"/>
          </a:p>
          <a:p>
            <a:r>
              <a:rPr lang="en-US" sz="1800" dirty="0" smtClean="0"/>
              <a:t> </a:t>
            </a:r>
            <a:endParaRPr lang="en-US" sz="1800" dirty="0"/>
          </a:p>
        </p:txBody>
      </p:sp>
    </p:spTree>
    <p:extLst>
      <p:ext uri="{BB962C8B-B14F-4D97-AF65-F5344CB8AC3E}">
        <p14:creationId xmlns:p14="http://schemas.microsoft.com/office/powerpoint/2010/main" val="3198716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sp>
        <p:nvSpPr>
          <p:cNvPr id="7" name="Content Placeholder 6"/>
          <p:cNvSpPr>
            <a:spLocks noGrp="1"/>
          </p:cNvSpPr>
          <p:nvPr>
            <p:ph idx="1"/>
          </p:nvPr>
        </p:nvSpPr>
        <p:spPr>
          <a:xfrm>
            <a:off x="1097280" y="1845734"/>
            <a:ext cx="10774930" cy="4023360"/>
          </a:xfrm>
        </p:spPr>
        <p:txBody>
          <a:bodyPr>
            <a:noAutofit/>
          </a:bodyPr>
          <a:lstStyle/>
          <a:p>
            <a:r>
              <a:rPr lang="en-US" sz="3200" u="sng" dirty="0" smtClean="0"/>
              <a:t>Questions for discussion:</a:t>
            </a:r>
            <a:endParaRPr lang="en-US" sz="3200" u="sng" dirty="0"/>
          </a:p>
          <a:p>
            <a:pPr>
              <a:buFont typeface="Wingdings" panose="05000000000000000000" pitchFamily="2" charset="2"/>
              <a:buChar char="Ø"/>
            </a:pPr>
            <a:r>
              <a:rPr lang="en-US" sz="3200" dirty="0" smtClean="0"/>
              <a:t> What songs do you know or hear that have a message about bullying or standing up for yourself?</a:t>
            </a:r>
          </a:p>
          <a:p>
            <a:pPr>
              <a:buFont typeface="Wingdings" panose="05000000000000000000" pitchFamily="2" charset="2"/>
              <a:buChar char="Ø"/>
            </a:pPr>
            <a:r>
              <a:rPr lang="en-US" sz="3200" dirty="0" smtClean="0"/>
              <a:t>How do these songs make you feel when you listen to them?</a:t>
            </a:r>
          </a:p>
          <a:p>
            <a:pPr>
              <a:buFont typeface="Wingdings" panose="05000000000000000000" pitchFamily="2" charset="2"/>
              <a:buChar char="Ø"/>
            </a:pPr>
            <a:r>
              <a:rPr lang="en-US" sz="3200" dirty="0" smtClean="0"/>
              <a:t>What messages and things do we see and hear in the media, movies, music, online and on social media about name-calling and bullying?</a:t>
            </a:r>
            <a:endParaRPr lang="en-US" sz="3200" dirty="0"/>
          </a:p>
        </p:txBody>
      </p:sp>
    </p:spTree>
    <p:extLst>
      <p:ext uri="{BB962C8B-B14F-4D97-AF65-F5344CB8AC3E}">
        <p14:creationId xmlns:p14="http://schemas.microsoft.com/office/powerpoint/2010/main" val="1277058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Monday: Blue-Out Against Name-Calling</a:t>
            </a:r>
            <a:endParaRPr lang="en-US" dirty="0">
              <a:solidFill>
                <a:srgbClr val="002060"/>
              </a:solidFill>
            </a:endParaRPr>
          </a:p>
        </p:txBody>
      </p:sp>
      <p:sp>
        <p:nvSpPr>
          <p:cNvPr id="7" name="Content Placeholder 6"/>
          <p:cNvSpPr>
            <a:spLocks noGrp="1"/>
          </p:cNvSpPr>
          <p:nvPr>
            <p:ph idx="1"/>
          </p:nvPr>
        </p:nvSpPr>
        <p:spPr>
          <a:xfrm>
            <a:off x="1097280" y="1845734"/>
            <a:ext cx="10774930" cy="4023360"/>
          </a:xfrm>
        </p:spPr>
        <p:txBody>
          <a:bodyPr>
            <a:noAutofit/>
          </a:bodyPr>
          <a:lstStyle/>
          <a:p>
            <a:r>
              <a:rPr lang="en-US" sz="3200" u="sng" dirty="0" smtClean="0"/>
              <a:t>Question for discussion:</a:t>
            </a:r>
            <a:endParaRPr lang="en-US" sz="3200" u="sng" dirty="0"/>
          </a:p>
          <a:p>
            <a:pPr>
              <a:buFont typeface="Wingdings" panose="05000000000000000000" pitchFamily="2" charset="2"/>
              <a:buChar char="Ø"/>
            </a:pPr>
            <a:r>
              <a:rPr lang="en-US" sz="3200" dirty="0" smtClean="0"/>
              <a:t>What messages and things do we see and hear in the media, movies, music, online and on social media about name-calling and bullying?</a:t>
            </a:r>
            <a:endParaRPr lang="en-US" sz="3200" dirty="0"/>
          </a:p>
          <a:p>
            <a:pPr>
              <a:buFont typeface="Wingdings" panose="05000000000000000000" pitchFamily="2" charset="2"/>
              <a:buChar char="Ø"/>
            </a:pPr>
            <a:endParaRPr lang="en-US" sz="3200" dirty="0" smtClean="0"/>
          </a:p>
          <a:p>
            <a:pPr>
              <a:buFont typeface="Wingdings" panose="05000000000000000000" pitchFamily="2" charset="2"/>
              <a:buChar char="Ø"/>
            </a:pPr>
            <a:r>
              <a:rPr lang="en-US" sz="3200" dirty="0"/>
              <a:t>Negative name-calling is a type of verbal bullying.</a:t>
            </a:r>
          </a:p>
          <a:p>
            <a:pPr marL="0" indent="0">
              <a:buNone/>
            </a:pPr>
            <a:endParaRPr lang="en-US" sz="3200" dirty="0"/>
          </a:p>
        </p:txBody>
      </p:sp>
    </p:spTree>
    <p:extLst>
      <p:ext uri="{BB962C8B-B14F-4D97-AF65-F5344CB8AC3E}">
        <p14:creationId xmlns:p14="http://schemas.microsoft.com/office/powerpoint/2010/main" val="1060593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2989" y="5441430"/>
            <a:ext cx="7533464" cy="1251678"/>
          </a:xfrm>
          <a:prstGeom prst="rect">
            <a:avLst/>
          </a:prstGeom>
        </p:spPr>
      </p:pic>
      <p:sp>
        <p:nvSpPr>
          <p:cNvPr id="6" name="Title 5"/>
          <p:cNvSpPr>
            <a:spLocks noGrp="1"/>
          </p:cNvSpPr>
          <p:nvPr>
            <p:ph type="title"/>
          </p:nvPr>
        </p:nvSpPr>
        <p:spPr>
          <a:xfrm>
            <a:off x="1097279" y="286603"/>
            <a:ext cx="10475127" cy="1450757"/>
          </a:xfrm>
        </p:spPr>
        <p:txBody>
          <a:bodyPr/>
          <a:lstStyle/>
          <a:p>
            <a:r>
              <a:rPr lang="en-US" dirty="0" smtClean="0">
                <a:solidFill>
                  <a:srgbClr val="002060"/>
                </a:solidFill>
              </a:rPr>
              <a:t>No Name-Calling Week</a:t>
            </a:r>
            <a:endParaRPr lang="en-US" dirty="0">
              <a:solidFill>
                <a:srgbClr val="002060"/>
              </a:solidFill>
            </a:endParaRPr>
          </a:p>
        </p:txBody>
      </p:sp>
      <p:sp>
        <p:nvSpPr>
          <p:cNvPr id="7" name="Content Placeholder 6"/>
          <p:cNvSpPr>
            <a:spLocks noGrp="1"/>
          </p:cNvSpPr>
          <p:nvPr>
            <p:ph idx="1"/>
          </p:nvPr>
        </p:nvSpPr>
        <p:spPr>
          <a:xfrm>
            <a:off x="1097279" y="2012430"/>
            <a:ext cx="5303520" cy="4023360"/>
          </a:xfrm>
        </p:spPr>
        <p:txBody>
          <a:bodyPr>
            <a:normAutofit lnSpcReduction="10000"/>
          </a:bodyPr>
          <a:lstStyle/>
          <a:p>
            <a:r>
              <a:rPr lang="en-US" sz="3200" dirty="0" smtClean="0"/>
              <a:t>Tomorrow, Tuesday Jan. 23</a:t>
            </a:r>
          </a:p>
          <a:p>
            <a:r>
              <a:rPr lang="en-US" sz="3200" dirty="0" smtClean="0"/>
              <a:t>It’s Celebrate Freedom from Name-Calling Day!</a:t>
            </a:r>
          </a:p>
          <a:p>
            <a:r>
              <a:rPr lang="en-US" sz="3200" dirty="0" smtClean="0"/>
              <a:t>Wear </a:t>
            </a:r>
            <a:r>
              <a:rPr lang="en-US" sz="3200" dirty="0" smtClean="0">
                <a:solidFill>
                  <a:srgbClr val="C00000"/>
                </a:solidFill>
              </a:rPr>
              <a:t>RED</a:t>
            </a:r>
            <a:r>
              <a:rPr lang="en-US" sz="3200" dirty="0" smtClean="0"/>
              <a:t>, WHITE and </a:t>
            </a:r>
            <a:r>
              <a:rPr lang="en-US" sz="3200" dirty="0" smtClean="0">
                <a:solidFill>
                  <a:srgbClr val="002060"/>
                </a:solidFill>
              </a:rPr>
              <a:t>BLUE</a:t>
            </a:r>
            <a:r>
              <a:rPr lang="en-US" sz="3200" dirty="0" smtClean="0"/>
              <a:t>! </a:t>
            </a:r>
            <a:endParaRPr lang="en-US" sz="3200" dirty="0"/>
          </a:p>
          <a:p>
            <a:r>
              <a:rPr lang="en-US" sz="3600" dirty="0" smtClean="0"/>
              <a:t> </a:t>
            </a:r>
          </a:p>
          <a:p>
            <a:r>
              <a:rPr lang="en-US" sz="3600" dirty="0" smtClean="0"/>
              <a:t>It’s a day FREE from name-calling!</a:t>
            </a:r>
            <a:endParaRPr lang="en-US" sz="3600" dirty="0"/>
          </a:p>
        </p:txBody>
      </p:sp>
      <p:pic>
        <p:nvPicPr>
          <p:cNvPr id="8" name="Picture 7"/>
          <p:cNvPicPr>
            <a:picLocks noChangeAspect="1"/>
          </p:cNvPicPr>
          <p:nvPr/>
        </p:nvPicPr>
        <p:blipFill>
          <a:blip r:embed="rId3"/>
          <a:stretch>
            <a:fillRect/>
          </a:stretch>
        </p:blipFill>
        <p:spPr>
          <a:xfrm>
            <a:off x="6510499" y="2083274"/>
            <a:ext cx="5060567" cy="3012242"/>
          </a:xfrm>
          <a:prstGeom prst="rect">
            <a:avLst/>
          </a:prstGeom>
        </p:spPr>
      </p:pic>
    </p:spTree>
    <p:extLst>
      <p:ext uri="{BB962C8B-B14F-4D97-AF65-F5344CB8AC3E}">
        <p14:creationId xmlns:p14="http://schemas.microsoft.com/office/powerpoint/2010/main" val="164636420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Override1.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ppt/theme/themeOverride2.xml><?xml version="1.0" encoding="utf-8"?>
<a:themeOverride xmlns:a="http://schemas.openxmlformats.org/drawingml/2006/main">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themeOverride>
</file>

<file path=docProps/app.xml><?xml version="1.0" encoding="utf-8"?>
<Properties xmlns="http://schemas.openxmlformats.org/officeDocument/2006/extended-properties" xmlns:vt="http://schemas.openxmlformats.org/officeDocument/2006/docPropsVTypes">
  <Template/>
  <TotalTime>568</TotalTime>
  <Words>2989</Words>
  <Application>Microsoft Office PowerPoint</Application>
  <PresentationFormat>Widescreen</PresentationFormat>
  <Paragraphs>222</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 Rounded MT Bold</vt:lpstr>
      <vt:lpstr>Calibri</vt:lpstr>
      <vt:lpstr>Calibri Light</vt:lpstr>
      <vt:lpstr>Wingdings</vt:lpstr>
      <vt:lpstr>Retrospect</vt:lpstr>
      <vt:lpstr>Bobcat Time: No Name-Calling Week-  Don’t Be Mean Behind the Screen Bullying and Cyberbullying Awareness</vt:lpstr>
      <vt:lpstr>Monday: Blue-Out Against Name-Calling</vt:lpstr>
      <vt:lpstr>Monday: Blue-Out Against Name-Calling</vt:lpstr>
      <vt:lpstr>Monday: Blue-Out Against Name-Calling</vt:lpstr>
      <vt:lpstr>Monday: Blue-Out Against Name-Calling</vt:lpstr>
      <vt:lpstr>Monday: Blue-Out Against Name-Calling</vt:lpstr>
      <vt:lpstr>Monday: Blue-Out Against Name-Calling</vt:lpstr>
      <vt:lpstr>Monday: Blue-Out Against Name-Calling</vt:lpstr>
      <vt:lpstr>No Name-Calling Week</vt:lpstr>
      <vt:lpstr>Tuesday: FCMS is Free from Name-Calling</vt:lpstr>
      <vt:lpstr>Tuesday: FCMS is Free from Name-Calling</vt:lpstr>
      <vt:lpstr>Tuesday: FCMS is Free from Name-Calling</vt:lpstr>
      <vt:lpstr>Tuesday: FCMS is Free from Name-Calling</vt:lpstr>
      <vt:lpstr>Tuesday: FCMS is Free from Name-Calling</vt:lpstr>
      <vt:lpstr>Tuesday: FCMS is Free from Name-Calling</vt:lpstr>
      <vt:lpstr>Tuesday: FCMS is Free from Name-Calling</vt:lpstr>
      <vt:lpstr>Tuesday: FCMS is Free from Name-Calling</vt:lpstr>
      <vt:lpstr>Tuesday: FCMS is Free from Name-Calling</vt:lpstr>
      <vt:lpstr>Tuesday: FCMS is Free from Name-Calling</vt:lpstr>
      <vt:lpstr>No Name-Calling Week</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Team Up Against Name-Calling</vt:lpstr>
      <vt:lpstr>Wednesday: No Name-Calling Week</vt:lpstr>
      <vt:lpstr>Thursday: Stay Bright! Name-Calling is Dark!</vt:lpstr>
      <vt:lpstr>Thursday: Stay Bright! Name-Calling is Dark!</vt:lpstr>
      <vt:lpstr>Thursday: Stay Bright! Name-Calling is Dark!</vt:lpstr>
      <vt:lpstr>Thursday: Stay Bright! Name-Calling is Dark!</vt:lpstr>
      <vt:lpstr>Thursday: Stay Bright! Name-Calling is Dark!</vt:lpstr>
      <vt:lpstr>Thursday: Stay Bright! Name-Calling is Dark!</vt:lpstr>
      <vt:lpstr>Thursday: Stay Bright! Name-Calling is Dark!</vt:lpstr>
      <vt:lpstr>Thursday: Stay Bright! Name-Calling is Dark!</vt:lpstr>
      <vt:lpstr>Thursday: Stay Bright! Name-Calling is Dark!</vt:lpstr>
      <vt:lpstr>Thursday: No Name-Calling Week</vt:lpstr>
      <vt:lpstr>Friday: Take a Vacation from Name-Calling!</vt:lpstr>
      <vt:lpstr>Friday: Take a Vacation from Name-Calling!</vt:lpstr>
      <vt:lpstr>Friday: Take a Vacation from Name-Calling!</vt:lpstr>
      <vt:lpstr>Friday: Take a Vacation from Name-Calling!</vt:lpstr>
      <vt:lpstr>PowerPoint Presentation</vt:lpstr>
    </vt:vector>
  </TitlesOfParts>
  <Company>Fort Bend 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Bobcat Time</dc:title>
  <dc:creator>Kelly, Tracy</dc:creator>
  <cp:lastModifiedBy>Kelly, Tracy</cp:lastModifiedBy>
  <cp:revision>44</cp:revision>
  <dcterms:created xsi:type="dcterms:W3CDTF">2018-01-22T02:36:35Z</dcterms:created>
  <dcterms:modified xsi:type="dcterms:W3CDTF">2018-05-17T19:41:33Z</dcterms:modified>
</cp:coreProperties>
</file>